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696" r:id="rId3"/>
  </p:sldMasterIdLst>
  <p:notesMasterIdLst>
    <p:notesMasterId r:id="rId28"/>
  </p:notesMasterIdLst>
  <p:sldIdLst>
    <p:sldId id="263" r:id="rId4"/>
    <p:sldId id="388" r:id="rId5"/>
    <p:sldId id="389" r:id="rId6"/>
    <p:sldId id="392" r:id="rId7"/>
    <p:sldId id="344" r:id="rId8"/>
    <p:sldId id="353" r:id="rId9"/>
    <p:sldId id="372" r:id="rId10"/>
    <p:sldId id="380" r:id="rId11"/>
    <p:sldId id="381" r:id="rId12"/>
    <p:sldId id="348" r:id="rId13"/>
    <p:sldId id="382" r:id="rId14"/>
    <p:sldId id="361" r:id="rId15"/>
    <p:sldId id="363" r:id="rId16"/>
    <p:sldId id="355" r:id="rId17"/>
    <p:sldId id="356" r:id="rId18"/>
    <p:sldId id="373" r:id="rId19"/>
    <p:sldId id="377" r:id="rId20"/>
    <p:sldId id="397" r:id="rId21"/>
    <p:sldId id="396" r:id="rId22"/>
    <p:sldId id="395" r:id="rId23"/>
    <p:sldId id="374" r:id="rId24"/>
    <p:sldId id="366" r:id="rId25"/>
    <p:sldId id="365" r:id="rId26"/>
    <p:sldId id="367" r:id="rId27"/>
  </p:sldIdLst>
  <p:sldSz cx="12192000" cy="6858000"/>
  <p:notesSz cx="6669088" cy="9802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arke, Lisa" initials="CL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C86"/>
    <a:srgbClr val="00A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40" autoAdjust="0"/>
    <p:restoredTop sz="94629" autoAdjust="0"/>
  </p:normalViewPr>
  <p:slideViewPr>
    <p:cSldViewPr snapToGrid="0" snapToObjects="1">
      <p:cViewPr varScale="1">
        <p:scale>
          <a:sx n="65" d="100"/>
          <a:sy n="65" d="100"/>
        </p:scale>
        <p:origin x="90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-3984" y="-10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5.xml" Id="rId8" /><Relationship Type="http://schemas.openxmlformats.org/officeDocument/2006/relationships/slide" Target="slides/slide10.xml" Id="rId13" /><Relationship Type="http://schemas.openxmlformats.org/officeDocument/2006/relationships/slide" Target="slides/slide15.xml" Id="rId18" /><Relationship Type="http://schemas.openxmlformats.org/officeDocument/2006/relationships/slide" Target="slides/slide23.xml" Id="rId26" /><Relationship Type="http://schemas.openxmlformats.org/officeDocument/2006/relationships/slideMaster" Target="slideMasters/slideMaster2.xml" Id="rId3" /><Relationship Type="http://schemas.openxmlformats.org/officeDocument/2006/relationships/slide" Target="slides/slide18.xml" Id="rId21" /><Relationship Type="http://schemas.openxmlformats.org/officeDocument/2006/relationships/slide" Target="slides/slide4.xml" Id="rId7" /><Relationship Type="http://schemas.openxmlformats.org/officeDocument/2006/relationships/slide" Target="slides/slide9.xml" Id="rId12" /><Relationship Type="http://schemas.openxmlformats.org/officeDocument/2006/relationships/slide" Target="slides/slide14.xml" Id="rId17" /><Relationship Type="http://schemas.openxmlformats.org/officeDocument/2006/relationships/slide" Target="slides/slide22.xml" Id="rId25" /><Relationship Type="http://schemas.openxmlformats.org/officeDocument/2006/relationships/tableStyles" Target="tableStyles.xml" Id="rId33" /><Relationship Type="http://schemas.openxmlformats.org/officeDocument/2006/relationships/slideMaster" Target="slideMasters/slideMaster1.xml" Id="rId2" /><Relationship Type="http://schemas.openxmlformats.org/officeDocument/2006/relationships/slide" Target="slides/slide13.xml" Id="rId16" /><Relationship Type="http://schemas.openxmlformats.org/officeDocument/2006/relationships/slide" Target="slides/slide17.xml" Id="rId20" /><Relationship Type="http://schemas.openxmlformats.org/officeDocument/2006/relationships/commentAuthors" Target="commentAuthors.xml" Id="rId29" /><Relationship Type="http://schemas.openxmlformats.org/officeDocument/2006/relationships/slide" Target="slides/slide3.xml" Id="rId6" /><Relationship Type="http://schemas.openxmlformats.org/officeDocument/2006/relationships/slide" Target="slides/slide8.xml" Id="rId11" /><Relationship Type="http://schemas.openxmlformats.org/officeDocument/2006/relationships/slide" Target="slides/slide21.xml" Id="rId24" /><Relationship Type="http://schemas.openxmlformats.org/officeDocument/2006/relationships/theme" Target="theme/theme1.xml" Id="rId32" /><Relationship Type="http://schemas.openxmlformats.org/officeDocument/2006/relationships/slide" Target="slides/slide2.xml" Id="rId5" /><Relationship Type="http://schemas.openxmlformats.org/officeDocument/2006/relationships/slide" Target="slides/slide12.xml" Id="rId15" /><Relationship Type="http://schemas.openxmlformats.org/officeDocument/2006/relationships/slide" Target="slides/slide20.xml" Id="rId23" /><Relationship Type="http://schemas.openxmlformats.org/officeDocument/2006/relationships/notesMaster" Target="notesMasters/notesMaster1.xml" Id="rId28" /><Relationship Type="http://schemas.openxmlformats.org/officeDocument/2006/relationships/slide" Target="slides/slide7.xml" Id="rId10" /><Relationship Type="http://schemas.openxmlformats.org/officeDocument/2006/relationships/slide" Target="slides/slide16.xml" Id="rId19" /><Relationship Type="http://schemas.openxmlformats.org/officeDocument/2006/relationships/viewProps" Target="viewProps.xml" Id="rId31" /><Relationship Type="http://schemas.openxmlformats.org/officeDocument/2006/relationships/slide" Target="slides/slide1.xml" Id="rId4" /><Relationship Type="http://schemas.openxmlformats.org/officeDocument/2006/relationships/slide" Target="slides/slide6.xml" Id="rId9" /><Relationship Type="http://schemas.openxmlformats.org/officeDocument/2006/relationships/slide" Target="slides/slide11.xml" Id="rId14" /><Relationship Type="http://schemas.openxmlformats.org/officeDocument/2006/relationships/slide" Target="slides/slide19.xml" Id="rId22" /><Relationship Type="http://schemas.openxmlformats.org/officeDocument/2006/relationships/slide" Target="slides/slide24.xml" Id="rId27" /><Relationship Type="http://schemas.openxmlformats.org/officeDocument/2006/relationships/presProps" Target="presProps.xml" Id="rId30" /><Relationship Type="http://schemas.openxmlformats.org/officeDocument/2006/relationships/customXml" Target="/customXML/item2.xml" Id="Rc4b23d5b127840f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0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01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360D-BB89-4530-AA59-BDA01A72E870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35013"/>
            <a:ext cx="6535738" cy="3676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56336"/>
            <a:ext cx="5335270" cy="441126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10971"/>
            <a:ext cx="2889938" cy="490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10971"/>
            <a:ext cx="2889938" cy="4901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7B1AD-F1A6-400A-99E7-3D3F4AB22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882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7B1AD-F1A6-400A-99E7-3D3F4AB22F7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330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779CA-A38A-41A9-8A9E-6B0CF4DB26F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946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Equal status does not mean equal timetabling</a:t>
            </a:r>
            <a:r>
              <a:rPr lang="en-GB" baseline="0" dirty="0" smtClean="0"/>
              <a:t> – this is a matter for schools to determine in the design of their curriculum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7B1AD-F1A6-400A-99E7-3D3F4AB22F7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936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To deliver equity for learners across Wales, it is essential that there is a shared understanding of progression, including expectations around what progression may look like and the pace at which learners may progress</a:t>
            </a:r>
            <a:endParaRPr lang="en-GB" sz="1200" dirty="0" smtClean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7B1AD-F1A6-400A-99E7-3D3F4AB22F78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575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7B1AD-F1A6-400A-99E7-3D3F4AB22F78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03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OECD review to be published before Easter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7B1AD-F1A6-400A-99E7-3D3F4AB22F78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2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670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070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702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492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817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88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364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4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560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4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787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9974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98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4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4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4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E1FB7-9600-B846-A4D5-61D8BDB0A21B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09F1F-A1D8-C84D-9070-2EDFBF365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4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E1FB7-9600-B846-A4D5-61D8BDB0A21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09F1F-A1D8-C84D-9070-2EDFBF365F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43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qualificationswales.org/english/qualified-for-the-future/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43" y="373361"/>
            <a:ext cx="2520696" cy="923544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885" y="181337"/>
            <a:ext cx="1353312" cy="1307592"/>
          </a:xfrm>
          <a:prstGeom prst="rect">
            <a:avLst/>
          </a:prstGeom>
        </p:spPr>
      </p:pic>
      <p:sp>
        <p:nvSpPr>
          <p:cNvPr id="2" name="Petryal 1"/>
          <p:cNvSpPr/>
          <p:nvPr/>
        </p:nvSpPr>
        <p:spPr>
          <a:xfrm>
            <a:off x="430243" y="1500437"/>
            <a:ext cx="11050107" cy="185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GB" sz="4400" b="1" dirty="0" smtClean="0">
                <a:solidFill>
                  <a:schemeClr val="bg1"/>
                </a:solidFill>
              </a:rPr>
              <a:t>Cwricwlwm </a:t>
            </a:r>
            <a:r>
              <a:rPr lang="en-GB" sz="4400" b="1" dirty="0" err="1">
                <a:solidFill>
                  <a:schemeClr val="bg1"/>
                </a:solidFill>
              </a:rPr>
              <a:t>i</a:t>
            </a:r>
            <a:r>
              <a:rPr lang="en-GB" sz="4400" b="1" dirty="0">
                <a:solidFill>
                  <a:schemeClr val="bg1"/>
                </a:solidFill>
              </a:rPr>
              <a:t> </a:t>
            </a:r>
            <a:r>
              <a:rPr lang="en-GB" sz="4400" b="1" dirty="0" err="1" smtClean="0">
                <a:solidFill>
                  <a:schemeClr val="bg1"/>
                </a:solidFill>
              </a:rPr>
              <a:t>Gymru</a:t>
            </a:r>
            <a:r>
              <a:rPr lang="en-GB" sz="4400" b="1" dirty="0">
                <a:solidFill>
                  <a:schemeClr val="bg1"/>
                </a:solidFill>
              </a:rPr>
              <a:t/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Curriculum for </a:t>
            </a:r>
            <a:r>
              <a:rPr lang="en-GB" sz="4400" b="1" dirty="0" smtClean="0">
                <a:solidFill>
                  <a:schemeClr val="bg1"/>
                </a:solidFill>
              </a:rPr>
              <a:t>Wales</a:t>
            </a:r>
            <a:endParaRPr lang="cy-GB" sz="4400" b="1" dirty="0">
              <a:solidFill>
                <a:schemeClr val="bg1"/>
              </a:solidFill>
              <a:latin typeface="Frutiger 65" charset="0"/>
              <a:ea typeface="Frutiger 65" charset="0"/>
              <a:cs typeface="Frutiger 65" charset="0"/>
            </a:endParaRPr>
          </a:p>
        </p:txBody>
      </p:sp>
      <p:cxnSp>
        <p:nvCxnSpPr>
          <p:cNvPr id="7" name="Cysylltydd Syth 6"/>
          <p:cNvCxnSpPr/>
          <p:nvPr/>
        </p:nvCxnSpPr>
        <p:spPr>
          <a:xfrm>
            <a:off x="838210" y="3752490"/>
            <a:ext cx="10324383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Blwch Testun 7"/>
          <p:cNvSpPr txBox="1"/>
          <p:nvPr/>
        </p:nvSpPr>
        <p:spPr>
          <a:xfrm>
            <a:off x="430243" y="6232357"/>
            <a:ext cx="6259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Frutiger 65"/>
              </a:rPr>
              <a:t>#CenhadaethAddysgCymru</a:t>
            </a:r>
            <a:endParaRPr lang="cy-GB" sz="2800" dirty="0">
              <a:solidFill>
                <a:schemeClr val="bg1"/>
              </a:solidFill>
              <a:latin typeface="Frutiger 65"/>
            </a:endParaRPr>
          </a:p>
        </p:txBody>
      </p:sp>
      <p:sp>
        <p:nvSpPr>
          <p:cNvPr id="9" name="Blwch Testun 8"/>
          <p:cNvSpPr txBox="1"/>
          <p:nvPr/>
        </p:nvSpPr>
        <p:spPr>
          <a:xfrm>
            <a:off x="5756223" y="6232357"/>
            <a:ext cx="6259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  <a:latin typeface="Frutiger 65"/>
              </a:rPr>
              <a:t>#EducationMissionWales</a:t>
            </a:r>
            <a:endParaRPr lang="cy-GB" sz="2800" dirty="0">
              <a:solidFill>
                <a:schemeClr val="bg1"/>
              </a:solidFill>
              <a:latin typeface="Frutiger 65"/>
            </a:endParaRPr>
          </a:p>
        </p:txBody>
      </p:sp>
    </p:spTree>
    <p:extLst>
      <p:ext uri="{BB962C8B-B14F-4D97-AF65-F5344CB8AC3E}">
        <p14:creationId xmlns:p14="http://schemas.microsoft.com/office/powerpoint/2010/main" val="397125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409" y="1159497"/>
            <a:ext cx="10821181" cy="52507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Purpose: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To give schools and practitioners guidance when designing their curriculum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Provide contexts and inputs for schools to aid design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Help schools use a variety of contexts and topics to engage learners with essential learning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Includes guidance on developing </a:t>
            </a:r>
            <a:r>
              <a:rPr lang="en-GB" dirty="0">
                <a:solidFill>
                  <a:schemeClr val="bg1"/>
                </a:solidFill>
              </a:rPr>
              <a:t>a vision </a:t>
            </a:r>
            <a:r>
              <a:rPr lang="en-GB" dirty="0" smtClean="0">
                <a:solidFill>
                  <a:schemeClr val="bg1"/>
                </a:solidFill>
              </a:rPr>
              <a:t>for curriculum </a:t>
            </a:r>
            <a:r>
              <a:rPr lang="en-GB" dirty="0">
                <a:solidFill>
                  <a:schemeClr val="bg1"/>
                </a:solidFill>
              </a:rPr>
              <a:t>design</a:t>
            </a:r>
            <a:r>
              <a:rPr lang="en-GB" dirty="0" smtClean="0">
                <a:solidFill>
                  <a:schemeClr val="bg1"/>
                </a:solidFill>
              </a:rPr>
              <a:t>: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Four Purposes; Skills </a:t>
            </a:r>
            <a:r>
              <a:rPr lang="en-GB" dirty="0">
                <a:solidFill>
                  <a:schemeClr val="bg1"/>
                </a:solidFill>
              </a:rPr>
              <a:t>integral to </a:t>
            </a:r>
            <a:r>
              <a:rPr lang="en-GB" dirty="0" smtClean="0">
                <a:solidFill>
                  <a:schemeClr val="bg1"/>
                </a:solidFill>
              </a:rPr>
              <a:t>this; Cross </a:t>
            </a:r>
            <a:r>
              <a:rPr lang="en-GB" dirty="0">
                <a:solidFill>
                  <a:schemeClr val="bg1"/>
                </a:solidFill>
              </a:rPr>
              <a:t>curricula </a:t>
            </a:r>
            <a:r>
              <a:rPr lang="en-GB" dirty="0" smtClean="0">
                <a:solidFill>
                  <a:schemeClr val="bg1"/>
                </a:solidFill>
              </a:rPr>
              <a:t>skills (literacy, numeracy and digital competence); Progression; A </a:t>
            </a:r>
            <a:r>
              <a:rPr lang="en-GB" dirty="0">
                <a:solidFill>
                  <a:schemeClr val="bg1"/>
                </a:solidFill>
              </a:rPr>
              <a:t>Curriculum in Wales and for </a:t>
            </a:r>
            <a:r>
              <a:rPr lang="en-GB" dirty="0" smtClean="0">
                <a:solidFill>
                  <a:schemeClr val="bg1"/>
                </a:solidFill>
              </a:rPr>
              <a:t>Wales; Assessment; Accessibility 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Also includes guidance on methodology: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Principles </a:t>
            </a:r>
            <a:r>
              <a:rPr lang="en-GB" dirty="0">
                <a:solidFill>
                  <a:schemeClr val="bg1"/>
                </a:solidFill>
              </a:rPr>
              <a:t>of curriculum </a:t>
            </a:r>
            <a:r>
              <a:rPr lang="en-GB" dirty="0" smtClean="0">
                <a:solidFill>
                  <a:schemeClr val="bg1"/>
                </a:solidFill>
              </a:rPr>
              <a:t>design; how to develop </a:t>
            </a:r>
            <a:r>
              <a:rPr lang="en-GB" dirty="0">
                <a:solidFill>
                  <a:schemeClr val="bg1"/>
                </a:solidFill>
              </a:rPr>
              <a:t>a </a:t>
            </a:r>
            <a:r>
              <a:rPr lang="en-GB" dirty="0" smtClean="0">
                <a:solidFill>
                  <a:schemeClr val="bg1"/>
                </a:solidFill>
              </a:rPr>
              <a:t>methodology; Cross-cutting themes (eg Careers and work related experiences, Relationships and sexuality education); how to draw on Evidence </a:t>
            </a:r>
            <a:r>
              <a:rPr lang="en-GB" dirty="0">
                <a:solidFill>
                  <a:schemeClr val="bg1"/>
                </a:solidFill>
              </a:rPr>
              <a:t>&amp; </a:t>
            </a:r>
            <a:r>
              <a:rPr lang="en-GB" dirty="0" smtClean="0">
                <a:solidFill>
                  <a:schemeClr val="bg1"/>
                </a:solidFill>
              </a:rPr>
              <a:t>Expertise; Co-construction; Pedagogy; Implementation </a:t>
            </a:r>
            <a:r>
              <a:rPr lang="en-GB" dirty="0">
                <a:solidFill>
                  <a:schemeClr val="bg1"/>
                </a:solidFill>
              </a:rPr>
              <a:t>and practical </a:t>
            </a:r>
            <a:r>
              <a:rPr lang="en-GB" dirty="0" smtClean="0">
                <a:solidFill>
                  <a:schemeClr val="bg1"/>
                </a:solidFill>
              </a:rPr>
              <a:t>considerations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40952" y="25738"/>
            <a:ext cx="10510096" cy="1133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</a:rPr>
              <a:t>Designing </a:t>
            </a:r>
            <a:r>
              <a:rPr lang="en-GB" b="1" dirty="0" smtClean="0">
                <a:solidFill>
                  <a:schemeClr val="bg1"/>
                </a:solidFill>
              </a:rPr>
              <a:t>your curriculum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42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325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Six Areas of Learning and Experience (AoLE)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42" y="1404712"/>
            <a:ext cx="11321592" cy="5062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Will have equal status – and schools must cover all for learners aged 3 to 16:</a:t>
            </a:r>
          </a:p>
          <a:p>
            <a:endParaRPr lang="en-GB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Expressive Arts 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Health and Well-being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Humanities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Languages, Literacy and Communication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Mathematics and Numeracy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Science and Technology  </a:t>
            </a:r>
            <a:endParaRPr lang="en-GB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83696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325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Statements of What Matters in learning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144" y="1404712"/>
            <a:ext cx="11180190" cy="5062076"/>
          </a:xfrm>
        </p:spPr>
        <p:txBody>
          <a:bodyPr>
            <a:normAutofit lnSpcReduction="10000"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27 statements </a:t>
            </a:r>
            <a:r>
              <a:rPr lang="en-GB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across </a:t>
            </a:r>
            <a:r>
              <a:rPr lang="en-GB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GB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six AoLEs in Curriculum </a:t>
            </a:r>
            <a:r>
              <a:rPr lang="en-GB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 Wales </a:t>
            </a:r>
            <a:endParaRPr lang="en-GB" sz="2400" b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r>
              <a:rPr lang="en-GB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Schools </a:t>
            </a:r>
            <a:r>
              <a:rPr lang="en-GB" sz="2400" b="1" u="sng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must</a:t>
            </a:r>
            <a:r>
              <a:rPr lang="en-GB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cover all </a:t>
            </a:r>
            <a:r>
              <a:rPr lang="en-GB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statements from </a:t>
            </a:r>
            <a:r>
              <a:rPr lang="en-GB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age 3 to 16, providing engagement with their key concepts in a developmentally appropriate way. </a:t>
            </a:r>
          </a:p>
          <a:p>
            <a:r>
              <a:rPr lang="en-GB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They:</a:t>
            </a:r>
          </a:p>
          <a:p>
            <a:pPr lvl="1"/>
            <a:r>
              <a:rPr lang="en-GB" sz="2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sum </a:t>
            </a:r>
            <a:r>
              <a:rPr lang="en-GB" sz="2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up the ‘big ideas’ or key principles of each Area </a:t>
            </a:r>
          </a:p>
          <a:p>
            <a:pPr lvl="1"/>
            <a:r>
              <a:rPr lang="en-GB" sz="2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help learners to make sense of a range of experiences, knowledge and skills, focused around the fundamentals of each Area </a:t>
            </a:r>
          </a:p>
          <a:p>
            <a:pPr lvl="1"/>
            <a:r>
              <a:rPr lang="en-GB" sz="2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provide breadth and depth in the curriculum</a:t>
            </a:r>
          </a:p>
          <a:p>
            <a:pPr lvl="1"/>
            <a:r>
              <a:rPr lang="en-GB" sz="2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provide a level of consistency in curriculum design across settings and schools </a:t>
            </a:r>
          </a:p>
          <a:p>
            <a:pPr lvl="1"/>
            <a:r>
              <a:rPr lang="en-GB" sz="2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are the basis of learners’ progression and an essential part of school curriculum design  </a:t>
            </a:r>
          </a:p>
          <a:p>
            <a:r>
              <a:rPr lang="en-GB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Schools should use a range of contexts, perspectives and topics to contribute towards learning within a statement. </a:t>
            </a:r>
          </a:p>
        </p:txBody>
      </p:sp>
    </p:spTree>
    <p:extLst>
      <p:ext uri="{BB962C8B-B14F-4D97-AF65-F5344CB8AC3E}">
        <p14:creationId xmlns:p14="http://schemas.microsoft.com/office/powerpoint/2010/main" val="340770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37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Principles </a:t>
            </a:r>
            <a:r>
              <a:rPr lang="en-GB" b="1" dirty="0">
                <a:solidFill>
                  <a:schemeClr val="bg1"/>
                </a:solidFill>
              </a:rPr>
              <a:t>of progression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730" y="1467406"/>
            <a:ext cx="11123629" cy="504651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Both overarching principles </a:t>
            </a:r>
            <a:r>
              <a:rPr lang="en-GB" dirty="0" smtClean="0">
                <a:solidFill>
                  <a:schemeClr val="bg1"/>
                </a:solidFill>
              </a:rPr>
              <a:t>(5) - </a:t>
            </a:r>
            <a:r>
              <a:rPr lang="en-GB" dirty="0">
                <a:solidFill>
                  <a:schemeClr val="bg1"/>
                </a:solidFill>
              </a:rPr>
              <a:t>and </a:t>
            </a:r>
            <a:r>
              <a:rPr lang="en-GB" dirty="0" smtClean="0">
                <a:solidFill>
                  <a:schemeClr val="bg1"/>
                </a:solidFill>
              </a:rPr>
              <a:t>those specific </a:t>
            </a:r>
            <a:r>
              <a:rPr lang="en-GB" dirty="0">
                <a:solidFill>
                  <a:schemeClr val="bg1"/>
                </a:solidFill>
              </a:rPr>
              <a:t>to each AoLE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Research and evidence based – Camau project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Informed </a:t>
            </a:r>
            <a:r>
              <a:rPr lang="en-GB" dirty="0">
                <a:solidFill>
                  <a:schemeClr val="bg1"/>
                </a:solidFill>
              </a:rPr>
              <a:t>curriculum development </a:t>
            </a:r>
            <a:r>
              <a:rPr lang="en-GB" dirty="0" smtClean="0">
                <a:solidFill>
                  <a:schemeClr val="bg1"/>
                </a:solidFill>
              </a:rPr>
              <a:t>and thinking behind development of Descriptions of Learning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Will be linked to a statutory duty for schools curricula to be based on learning progression – progression code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Included in guidance to support school understanding of learning progression, and development of school curricula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418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509048" y="22798"/>
            <a:ext cx="114421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chemeClr val="bg1"/>
                </a:solidFill>
              </a:rPr>
              <a:t>Descriptions of Learning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09049" y="1206632"/>
            <a:ext cx="11442160" cy="5429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dirty="0">
                <a:solidFill>
                  <a:schemeClr val="bg1"/>
                </a:solidFill>
              </a:rPr>
              <a:t>Describe the </a:t>
            </a:r>
            <a:r>
              <a:rPr lang="en-GB" b="1" dirty="0">
                <a:solidFill>
                  <a:schemeClr val="bg1"/>
                </a:solidFill>
              </a:rPr>
              <a:t>essence of learning </a:t>
            </a:r>
            <a:r>
              <a:rPr lang="en-GB" dirty="0">
                <a:solidFill>
                  <a:schemeClr val="bg1"/>
                </a:solidFill>
              </a:rPr>
              <a:t>(as opposed to tasks or activities)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dirty="0">
                <a:solidFill>
                  <a:schemeClr val="bg1"/>
                </a:solidFill>
              </a:rPr>
              <a:t>Be broad in scope and not bound to specific contexts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dirty="0">
                <a:solidFill>
                  <a:schemeClr val="bg1"/>
                </a:solidFill>
              </a:rPr>
              <a:t>Articulate the core concepts, ideas and inquiries within a discipline (or Area).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dirty="0">
                <a:solidFill>
                  <a:schemeClr val="bg1"/>
                </a:solidFill>
              </a:rPr>
              <a:t>Point to the core of the big ideas (or in this case, the What Matters) in a subject (or Area)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dirty="0">
                <a:solidFill>
                  <a:schemeClr val="bg1"/>
                </a:solidFill>
              </a:rPr>
              <a:t>Provoke deep thinking, discussion, enquiry, new understanding and new questions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dirty="0">
                <a:solidFill>
                  <a:schemeClr val="bg1"/>
                </a:solidFill>
              </a:rPr>
              <a:t>Spark meaningful connections with prior learning and personal experiences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dirty="0">
                <a:solidFill>
                  <a:schemeClr val="bg1"/>
                </a:solidFill>
              </a:rPr>
              <a:t>Naturally recur, creating opportunities for transfer to other situations and subjects</a:t>
            </a:r>
          </a:p>
          <a:p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6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593" y="5422"/>
            <a:ext cx="10514814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Designing your Curriculum: AoLE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911" y="1253330"/>
            <a:ext cx="10869497" cy="519460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dirty="0" smtClean="0">
                <a:solidFill>
                  <a:schemeClr val="bg1"/>
                </a:solidFill>
              </a:rPr>
              <a:t>Must be viewed </a:t>
            </a:r>
            <a:r>
              <a:rPr lang="en-GB" dirty="0">
                <a:solidFill>
                  <a:schemeClr val="bg1"/>
                </a:solidFill>
              </a:rPr>
              <a:t>together with the </a:t>
            </a:r>
            <a:r>
              <a:rPr lang="en-GB" dirty="0" smtClean="0">
                <a:solidFill>
                  <a:schemeClr val="bg1"/>
                </a:solidFill>
              </a:rPr>
              <a:t>overarching guidance </a:t>
            </a:r>
            <a:endParaRPr lang="en-GB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Considerations unique to the AoLE</a:t>
            </a:r>
          </a:p>
          <a:p>
            <a:pPr lvl="0"/>
            <a:r>
              <a:rPr lang="en-GB" dirty="0">
                <a:solidFill>
                  <a:schemeClr val="bg1"/>
                </a:solidFill>
              </a:rPr>
              <a:t>AoLE specific principles </a:t>
            </a:r>
            <a:r>
              <a:rPr lang="en-GB" dirty="0" smtClean="0">
                <a:solidFill>
                  <a:schemeClr val="bg1"/>
                </a:solidFill>
              </a:rPr>
              <a:t>and contexts for </a:t>
            </a:r>
            <a:r>
              <a:rPr lang="en-GB" dirty="0">
                <a:solidFill>
                  <a:schemeClr val="bg1"/>
                </a:solidFill>
              </a:rPr>
              <a:t>selecting curriculum content</a:t>
            </a:r>
          </a:p>
          <a:p>
            <a:pPr lvl="0"/>
            <a:r>
              <a:rPr lang="en-GB" dirty="0" smtClean="0">
                <a:solidFill>
                  <a:schemeClr val="bg1"/>
                </a:solidFill>
              </a:rPr>
              <a:t>Cross </a:t>
            </a:r>
            <a:r>
              <a:rPr lang="en-GB" dirty="0">
                <a:solidFill>
                  <a:schemeClr val="bg1"/>
                </a:solidFill>
              </a:rPr>
              <a:t>cutting themes (Unique)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Includes Methodology</a:t>
            </a:r>
            <a:r>
              <a:rPr lang="en-GB" dirty="0">
                <a:solidFill>
                  <a:schemeClr val="bg1"/>
                </a:solidFill>
              </a:rPr>
              <a:t>: 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How to use the what matters statements and descriptions of learning to design a curriculum?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The relationship between the what matters statements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How to ensure breadth and depth?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Includes </a:t>
            </a:r>
            <a:r>
              <a:rPr lang="en-GB" dirty="0">
                <a:solidFill>
                  <a:schemeClr val="bg1"/>
                </a:solidFill>
              </a:rPr>
              <a:t>Key Contexts for the Descriptions of </a:t>
            </a:r>
            <a:r>
              <a:rPr lang="en-GB" dirty="0" smtClean="0">
                <a:solidFill>
                  <a:schemeClr val="bg1"/>
                </a:solidFill>
              </a:rPr>
              <a:t>learning 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Models for disciplinary approaches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Local, national and international considerations 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Considerations which are unique to the AoLE</a:t>
            </a:r>
          </a:p>
          <a:p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 includes Links 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across Areas of Learning and Experience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93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28" y="25764"/>
            <a:ext cx="10816471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Assessment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328" y="1131335"/>
            <a:ext cx="11331018" cy="5326026"/>
          </a:xfrm>
        </p:spPr>
        <p:txBody>
          <a:bodyPr>
            <a:normAutofit lnSpcReduction="10000"/>
          </a:bodyPr>
          <a:lstStyle/>
          <a:p>
            <a:r>
              <a:rPr lang="en-GB" sz="2600" dirty="0">
                <a:solidFill>
                  <a:schemeClr val="bg1"/>
                </a:solidFill>
              </a:rPr>
              <a:t>Integrated into overarching guidance – it:</a:t>
            </a:r>
          </a:p>
          <a:p>
            <a:pPr lvl="1"/>
            <a:r>
              <a:rPr lang="en-GB" sz="2200" dirty="0" smtClean="0">
                <a:solidFill>
                  <a:schemeClr val="bg1"/>
                </a:solidFill>
              </a:rPr>
              <a:t>Outlines key </a:t>
            </a:r>
            <a:r>
              <a:rPr lang="en-GB" sz="2200" dirty="0">
                <a:solidFill>
                  <a:schemeClr val="bg1"/>
                </a:solidFill>
              </a:rPr>
              <a:t>principles and </a:t>
            </a:r>
            <a:r>
              <a:rPr lang="en-GB" sz="2200" dirty="0" smtClean="0">
                <a:solidFill>
                  <a:schemeClr val="bg1"/>
                </a:solidFill>
              </a:rPr>
              <a:t>purpose of assessment</a:t>
            </a:r>
            <a:endParaRPr lang="en-GB" sz="2200" dirty="0">
              <a:solidFill>
                <a:schemeClr val="bg1"/>
              </a:solidFill>
            </a:endParaRPr>
          </a:p>
          <a:p>
            <a:pPr lvl="1"/>
            <a:r>
              <a:rPr lang="en-GB" sz="2200" dirty="0" smtClean="0">
                <a:solidFill>
                  <a:schemeClr val="bg1"/>
                </a:solidFill>
              </a:rPr>
              <a:t>Provides </a:t>
            </a:r>
            <a:r>
              <a:rPr lang="en-GB" sz="2200" dirty="0">
                <a:solidFill>
                  <a:schemeClr val="bg1"/>
                </a:solidFill>
              </a:rPr>
              <a:t>a clear direction for </a:t>
            </a:r>
            <a:r>
              <a:rPr lang="en-GB" sz="2200" dirty="0" smtClean="0">
                <a:solidFill>
                  <a:schemeClr val="bg1"/>
                </a:solidFill>
              </a:rPr>
              <a:t>schools in developing their </a:t>
            </a:r>
            <a:r>
              <a:rPr lang="en-GB" sz="2200" dirty="0">
                <a:solidFill>
                  <a:schemeClr val="bg1"/>
                </a:solidFill>
              </a:rPr>
              <a:t>assessment arrangements</a:t>
            </a:r>
          </a:p>
          <a:p>
            <a:pPr lvl="1"/>
            <a:r>
              <a:rPr lang="en-GB" sz="2200" dirty="0" smtClean="0">
                <a:solidFill>
                  <a:schemeClr val="bg1"/>
                </a:solidFill>
              </a:rPr>
              <a:t>Ensures progression and assessment are at heart of curriculum design. </a:t>
            </a:r>
            <a:endParaRPr lang="en-GB" sz="2200" dirty="0">
              <a:solidFill>
                <a:schemeClr val="bg1"/>
              </a:solidFill>
            </a:endParaRPr>
          </a:p>
          <a:p>
            <a:pPr lvl="1"/>
            <a:endParaRPr lang="en-GB" sz="2200" dirty="0">
              <a:solidFill>
                <a:schemeClr val="bg1"/>
              </a:solidFill>
            </a:endParaRPr>
          </a:p>
          <a:p>
            <a:r>
              <a:rPr lang="en-GB" sz="2600" dirty="0" smtClean="0">
                <a:solidFill>
                  <a:schemeClr val="bg1"/>
                </a:solidFill>
              </a:rPr>
              <a:t>The </a:t>
            </a:r>
            <a:r>
              <a:rPr lang="en-GB" sz="2600" dirty="0">
                <a:solidFill>
                  <a:schemeClr val="bg1"/>
                </a:solidFill>
              </a:rPr>
              <a:t>overarching purpose </a:t>
            </a:r>
            <a:r>
              <a:rPr lang="en-GB" sz="2600" dirty="0" smtClean="0">
                <a:solidFill>
                  <a:schemeClr val="bg1"/>
                </a:solidFill>
              </a:rPr>
              <a:t>of assessment is </a:t>
            </a:r>
            <a:r>
              <a:rPr lang="en-GB" sz="2600" dirty="0">
                <a:solidFill>
                  <a:schemeClr val="bg1"/>
                </a:solidFill>
              </a:rPr>
              <a:t>to support every learner to make </a:t>
            </a:r>
            <a:r>
              <a:rPr lang="en-GB" sz="2600" dirty="0" smtClean="0">
                <a:solidFill>
                  <a:schemeClr val="bg1"/>
                </a:solidFill>
              </a:rPr>
              <a:t>progress</a:t>
            </a:r>
            <a:r>
              <a:rPr lang="en-GB" sz="2600" dirty="0">
                <a:solidFill>
                  <a:schemeClr val="bg1"/>
                </a:solidFill>
              </a:rPr>
              <a:t>. </a:t>
            </a:r>
            <a:r>
              <a:rPr lang="en-GB" sz="2600" dirty="0" smtClean="0">
                <a:solidFill>
                  <a:schemeClr val="bg1"/>
                </a:solidFill>
              </a:rPr>
              <a:t>It has </a:t>
            </a:r>
            <a:r>
              <a:rPr lang="en-GB" sz="2600" dirty="0">
                <a:solidFill>
                  <a:schemeClr val="bg1"/>
                </a:solidFill>
              </a:rPr>
              <a:t>three main </a:t>
            </a:r>
            <a:r>
              <a:rPr lang="en-GB" sz="2600" dirty="0" smtClean="0">
                <a:solidFill>
                  <a:schemeClr val="bg1"/>
                </a:solidFill>
              </a:rPr>
              <a:t>roles:</a:t>
            </a:r>
          </a:p>
          <a:p>
            <a:pPr marL="0" indent="0">
              <a:buNone/>
            </a:pPr>
            <a:endParaRPr lang="en-GB" sz="2600" dirty="0" smtClean="0">
              <a:solidFill>
                <a:schemeClr val="bg1"/>
              </a:solidFill>
            </a:endParaRPr>
          </a:p>
          <a:p>
            <a:r>
              <a:rPr lang="en-GB" sz="2600" dirty="0">
                <a:solidFill>
                  <a:schemeClr val="bg1"/>
                </a:solidFill>
              </a:rPr>
              <a:t>Supporting individual learners on an ongoing, day-to-day basis</a:t>
            </a:r>
            <a:r>
              <a:rPr lang="en-GB" sz="1700" dirty="0">
                <a:solidFill>
                  <a:schemeClr val="bg1"/>
                </a:solidFill>
              </a:rPr>
              <a:t>: </a:t>
            </a:r>
          </a:p>
          <a:p>
            <a:pPr lvl="1"/>
            <a:r>
              <a:rPr lang="en-GB" sz="2200" dirty="0">
                <a:solidFill>
                  <a:schemeClr val="bg1"/>
                </a:solidFill>
              </a:rPr>
              <a:t>focus on identifying individual learner’s strengths, achievements, areas for improvement and, if relevant, barriers to learning</a:t>
            </a:r>
          </a:p>
          <a:p>
            <a:pPr lvl="1"/>
            <a:r>
              <a:rPr lang="en-GB" sz="2200" dirty="0">
                <a:solidFill>
                  <a:schemeClr val="bg1"/>
                </a:solidFill>
              </a:rPr>
              <a:t>used by practitioners, in discussion with each learner, to ascertain the next steps to move learning forward</a:t>
            </a:r>
          </a:p>
          <a:p>
            <a:pPr lvl="1"/>
            <a:r>
              <a:rPr lang="en-GB" sz="2200" dirty="0">
                <a:solidFill>
                  <a:schemeClr val="bg1"/>
                </a:solidFill>
              </a:rPr>
              <a:t>embedding assessment into day-to-day practice in a way that engages the learner and makes it indistinguishable from learning. </a:t>
            </a:r>
          </a:p>
          <a:p>
            <a:endParaRPr lang="en-GB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561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Assessment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609" y="1119432"/>
            <a:ext cx="11368726" cy="5382706"/>
          </a:xfrm>
        </p:spPr>
        <p:txBody>
          <a:bodyPr>
            <a:noAutofit/>
          </a:bodyPr>
          <a:lstStyle/>
          <a:p>
            <a:r>
              <a:rPr lang="en-GB" sz="2600" dirty="0" smtClean="0">
                <a:solidFill>
                  <a:schemeClr val="bg1"/>
                </a:solidFill>
              </a:rPr>
              <a:t>Identifying</a:t>
            </a:r>
            <a:r>
              <a:rPr lang="en-GB" sz="2600" dirty="0">
                <a:solidFill>
                  <a:schemeClr val="bg1"/>
                </a:solidFill>
              </a:rPr>
              <a:t>, capturing and reflecting on individual learner progress over time</a:t>
            </a:r>
            <a:r>
              <a:rPr lang="en-GB" sz="1700" dirty="0" smtClean="0">
                <a:solidFill>
                  <a:schemeClr val="bg1"/>
                </a:solidFill>
              </a:rPr>
              <a:t>: </a:t>
            </a:r>
            <a:endParaRPr lang="en-GB" sz="1700" dirty="0">
              <a:solidFill>
                <a:schemeClr val="bg1"/>
              </a:solidFill>
            </a:endParaRPr>
          </a:p>
          <a:p>
            <a:pPr lvl="1"/>
            <a:r>
              <a:rPr lang="en-GB" sz="2000" dirty="0" smtClean="0">
                <a:solidFill>
                  <a:schemeClr val="bg1"/>
                </a:solidFill>
              </a:rPr>
              <a:t>Assessment </a:t>
            </a:r>
            <a:r>
              <a:rPr lang="en-GB" sz="2000" dirty="0">
                <a:solidFill>
                  <a:schemeClr val="bg1"/>
                </a:solidFill>
              </a:rPr>
              <a:t>should support </a:t>
            </a:r>
            <a:r>
              <a:rPr lang="en-GB" sz="2000" dirty="0" smtClean="0">
                <a:solidFill>
                  <a:schemeClr val="bg1"/>
                </a:solidFill>
              </a:rPr>
              <a:t>identifying </a:t>
            </a:r>
            <a:r>
              <a:rPr lang="en-GB" sz="2000" dirty="0">
                <a:solidFill>
                  <a:schemeClr val="bg1"/>
                </a:solidFill>
              </a:rPr>
              <a:t>individual </a:t>
            </a:r>
            <a:r>
              <a:rPr lang="en-GB" sz="2000" dirty="0" smtClean="0">
                <a:solidFill>
                  <a:schemeClr val="bg1"/>
                </a:solidFill>
              </a:rPr>
              <a:t>learner progress, </a:t>
            </a:r>
            <a:r>
              <a:rPr lang="en-GB" sz="2000" dirty="0">
                <a:solidFill>
                  <a:schemeClr val="bg1"/>
                </a:solidFill>
              </a:rPr>
              <a:t>and </a:t>
            </a:r>
            <a:r>
              <a:rPr lang="en-GB" sz="2000" dirty="0" smtClean="0">
                <a:solidFill>
                  <a:schemeClr val="bg1"/>
                </a:solidFill>
              </a:rPr>
              <a:t>record this </a:t>
            </a:r>
            <a:r>
              <a:rPr lang="en-GB" sz="2000" dirty="0">
                <a:solidFill>
                  <a:schemeClr val="bg1"/>
                </a:solidFill>
              </a:rPr>
              <a:t>where </a:t>
            </a:r>
            <a:r>
              <a:rPr lang="en-GB" sz="2000" dirty="0" smtClean="0">
                <a:solidFill>
                  <a:schemeClr val="bg1"/>
                </a:solidFill>
              </a:rPr>
              <a:t>appropriate </a:t>
            </a:r>
            <a:endParaRPr lang="en-GB" sz="2000" dirty="0">
              <a:solidFill>
                <a:schemeClr val="bg1"/>
              </a:solidFill>
            </a:endParaRPr>
          </a:p>
          <a:p>
            <a:pPr lvl="1"/>
            <a:r>
              <a:rPr lang="en-GB" sz="2000" dirty="0" smtClean="0">
                <a:solidFill>
                  <a:schemeClr val="bg1"/>
                </a:solidFill>
              </a:rPr>
              <a:t>Understanding </a:t>
            </a:r>
            <a:r>
              <a:rPr lang="en-GB" sz="2000" dirty="0">
                <a:solidFill>
                  <a:schemeClr val="bg1"/>
                </a:solidFill>
              </a:rPr>
              <a:t>how a learner has learned, as well as what they have learned and are able to demonstrate</a:t>
            </a:r>
          </a:p>
          <a:p>
            <a:pPr lvl="1"/>
            <a:r>
              <a:rPr lang="en-GB" sz="2000" dirty="0" smtClean="0">
                <a:solidFill>
                  <a:schemeClr val="bg1"/>
                </a:solidFill>
              </a:rPr>
              <a:t>Enable practitioner feedback </a:t>
            </a:r>
            <a:r>
              <a:rPr lang="en-GB" sz="2000" dirty="0">
                <a:solidFill>
                  <a:schemeClr val="bg1"/>
                </a:solidFill>
              </a:rPr>
              <a:t>and help plan </a:t>
            </a:r>
            <a:r>
              <a:rPr lang="en-GB" sz="2000" dirty="0" smtClean="0">
                <a:solidFill>
                  <a:schemeClr val="bg1"/>
                </a:solidFill>
              </a:rPr>
              <a:t>future </a:t>
            </a:r>
            <a:r>
              <a:rPr lang="en-GB" sz="2000" dirty="0">
                <a:solidFill>
                  <a:schemeClr val="bg1"/>
                </a:solidFill>
              </a:rPr>
              <a:t>learning, including </a:t>
            </a:r>
            <a:r>
              <a:rPr lang="en-GB" sz="2000" dirty="0" smtClean="0">
                <a:solidFill>
                  <a:schemeClr val="bg1"/>
                </a:solidFill>
              </a:rPr>
              <a:t>additional </a:t>
            </a:r>
            <a:r>
              <a:rPr lang="en-GB" sz="2000" dirty="0">
                <a:solidFill>
                  <a:schemeClr val="bg1"/>
                </a:solidFill>
              </a:rPr>
              <a:t>support or </a:t>
            </a:r>
            <a:r>
              <a:rPr lang="en-GB" sz="2000" dirty="0" smtClean="0">
                <a:solidFill>
                  <a:schemeClr val="bg1"/>
                </a:solidFill>
              </a:rPr>
              <a:t>challenge</a:t>
            </a:r>
            <a:endParaRPr lang="en-GB" sz="2000" dirty="0">
              <a:solidFill>
                <a:schemeClr val="bg1"/>
              </a:solidFill>
            </a:endParaRPr>
          </a:p>
          <a:p>
            <a:pPr lvl="1"/>
            <a:r>
              <a:rPr lang="en-GB" sz="2000" dirty="0" smtClean="0">
                <a:solidFill>
                  <a:schemeClr val="bg1"/>
                </a:solidFill>
              </a:rPr>
              <a:t>Includes </a:t>
            </a:r>
            <a:r>
              <a:rPr lang="en-GB" sz="2000" dirty="0">
                <a:solidFill>
                  <a:schemeClr val="bg1"/>
                </a:solidFill>
              </a:rPr>
              <a:t>both immediate </a:t>
            </a:r>
            <a:r>
              <a:rPr lang="en-GB" sz="2000" dirty="0" smtClean="0">
                <a:solidFill>
                  <a:schemeClr val="bg1"/>
                </a:solidFill>
              </a:rPr>
              <a:t>and </a:t>
            </a:r>
            <a:r>
              <a:rPr lang="en-GB" sz="2000" dirty="0">
                <a:solidFill>
                  <a:schemeClr val="bg1"/>
                </a:solidFill>
              </a:rPr>
              <a:t>longer-term </a:t>
            </a:r>
            <a:r>
              <a:rPr lang="en-GB" sz="2000" dirty="0" smtClean="0">
                <a:solidFill>
                  <a:schemeClr val="bg1"/>
                </a:solidFill>
              </a:rPr>
              <a:t>steps. </a:t>
            </a:r>
          </a:p>
          <a:p>
            <a:pPr marL="457200" lvl="1" indent="0">
              <a:buNone/>
            </a:pPr>
            <a:endParaRPr lang="en-GB" sz="1700" dirty="0" smtClean="0">
              <a:solidFill>
                <a:schemeClr val="bg1"/>
              </a:solidFill>
            </a:endParaRPr>
          </a:p>
          <a:p>
            <a:r>
              <a:rPr lang="en-GB" sz="2600" dirty="0">
                <a:solidFill>
                  <a:schemeClr val="bg1"/>
                </a:solidFill>
              </a:rPr>
              <a:t>Understanding group progress in order to reflect on practice: </a:t>
            </a:r>
          </a:p>
          <a:p>
            <a:pPr lvl="1"/>
            <a:r>
              <a:rPr lang="en-GB" sz="2000" dirty="0" smtClean="0">
                <a:solidFill>
                  <a:schemeClr val="bg1"/>
                </a:solidFill>
              </a:rPr>
              <a:t>Understanding if groups </a:t>
            </a:r>
            <a:r>
              <a:rPr lang="en-GB" sz="2000" dirty="0">
                <a:solidFill>
                  <a:schemeClr val="bg1"/>
                </a:solidFill>
              </a:rPr>
              <a:t>of learners are making expected progress</a:t>
            </a:r>
          </a:p>
          <a:p>
            <a:pPr lvl="1"/>
            <a:r>
              <a:rPr lang="en-GB" sz="2000" dirty="0" smtClean="0">
                <a:solidFill>
                  <a:schemeClr val="bg1"/>
                </a:solidFill>
              </a:rPr>
              <a:t>Identifying strengths </a:t>
            </a:r>
            <a:r>
              <a:rPr lang="en-GB" sz="2000" dirty="0">
                <a:solidFill>
                  <a:schemeClr val="bg1"/>
                </a:solidFill>
              </a:rPr>
              <a:t>and areas for improvement in both the school curriculum and daily </a:t>
            </a:r>
            <a:r>
              <a:rPr lang="en-GB" sz="2000" dirty="0" smtClean="0">
                <a:solidFill>
                  <a:schemeClr val="bg1"/>
                </a:solidFill>
              </a:rPr>
              <a:t>practice </a:t>
            </a:r>
            <a:endParaRPr lang="en-GB" sz="2000" dirty="0">
              <a:solidFill>
                <a:schemeClr val="bg1"/>
              </a:solidFill>
            </a:endParaRPr>
          </a:p>
          <a:p>
            <a:pPr lvl="1"/>
            <a:r>
              <a:rPr lang="en-GB" sz="2000" dirty="0" smtClean="0">
                <a:solidFill>
                  <a:schemeClr val="bg1"/>
                </a:solidFill>
              </a:rPr>
              <a:t>Helps </a:t>
            </a:r>
            <a:r>
              <a:rPr lang="en-GB" sz="2000" dirty="0">
                <a:solidFill>
                  <a:schemeClr val="bg1"/>
                </a:solidFill>
              </a:rPr>
              <a:t>raise standards </a:t>
            </a:r>
            <a:r>
              <a:rPr lang="en-GB" sz="2000" dirty="0" smtClean="0">
                <a:solidFill>
                  <a:schemeClr val="bg1"/>
                </a:solidFill>
              </a:rPr>
              <a:t>and attainment </a:t>
            </a:r>
            <a:r>
              <a:rPr lang="en-GB" sz="2000" dirty="0">
                <a:solidFill>
                  <a:schemeClr val="bg1"/>
                </a:solidFill>
              </a:rPr>
              <a:t>of learners from disadvantaged backgrounds</a:t>
            </a:r>
          </a:p>
          <a:p>
            <a:pPr lvl="1"/>
            <a:r>
              <a:rPr lang="en-GB" sz="2000" dirty="0" smtClean="0">
                <a:solidFill>
                  <a:schemeClr val="bg1"/>
                </a:solidFill>
              </a:rPr>
              <a:t>Not </a:t>
            </a:r>
            <a:r>
              <a:rPr lang="en-GB" sz="2000" dirty="0">
                <a:solidFill>
                  <a:schemeClr val="bg1"/>
                </a:solidFill>
              </a:rPr>
              <a:t>about external reporting, but </a:t>
            </a:r>
            <a:r>
              <a:rPr lang="en-GB" sz="2000" dirty="0" smtClean="0">
                <a:solidFill>
                  <a:schemeClr val="bg1"/>
                </a:solidFill>
              </a:rPr>
              <a:t>contributes </a:t>
            </a:r>
            <a:r>
              <a:rPr lang="en-GB" sz="2000" dirty="0">
                <a:solidFill>
                  <a:schemeClr val="bg1"/>
                </a:solidFill>
              </a:rPr>
              <a:t>to </a:t>
            </a:r>
            <a:r>
              <a:rPr lang="en-GB" sz="2000" dirty="0" smtClean="0">
                <a:solidFill>
                  <a:schemeClr val="bg1"/>
                </a:solidFill>
              </a:rPr>
              <a:t>school self-evaluation </a:t>
            </a:r>
            <a:r>
              <a:rPr lang="en-GB" sz="2000" dirty="0">
                <a:solidFill>
                  <a:schemeClr val="bg1"/>
                </a:solidFill>
              </a:rPr>
              <a:t>and </a:t>
            </a:r>
            <a:r>
              <a:rPr lang="en-GB" sz="2000" dirty="0" smtClean="0">
                <a:solidFill>
                  <a:schemeClr val="bg1"/>
                </a:solidFill>
              </a:rPr>
              <a:t>continuous </a:t>
            </a:r>
            <a:r>
              <a:rPr lang="en-GB" sz="2000" dirty="0">
                <a:solidFill>
                  <a:schemeClr val="bg1"/>
                </a:solidFill>
              </a:rPr>
              <a:t>improvement. </a:t>
            </a:r>
          </a:p>
        </p:txBody>
      </p:sp>
    </p:spTree>
    <p:extLst>
      <p:ext uri="{BB962C8B-B14F-4D97-AF65-F5344CB8AC3E}">
        <p14:creationId xmlns:p14="http://schemas.microsoft.com/office/powerpoint/2010/main" val="3192618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Assessment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213" y="1550322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bg1"/>
                </a:solidFill>
              </a:rPr>
              <a:t>Recording learner progress: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When </a:t>
            </a:r>
            <a:r>
              <a:rPr lang="en-GB" dirty="0">
                <a:solidFill>
                  <a:schemeClr val="bg1"/>
                </a:solidFill>
              </a:rPr>
              <a:t>designing their curriculum, schools should consider what assessment information needs to be gathered and recorded in order to gauge </a:t>
            </a:r>
            <a:r>
              <a:rPr lang="en-GB" dirty="0" smtClean="0">
                <a:solidFill>
                  <a:schemeClr val="bg1"/>
                </a:solidFill>
              </a:rPr>
              <a:t>learner progress.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Schools will decide when this should </a:t>
            </a:r>
            <a:r>
              <a:rPr lang="en-GB" dirty="0">
                <a:solidFill>
                  <a:schemeClr val="bg1"/>
                </a:solidFill>
              </a:rPr>
              <a:t>take place and in what level of </a:t>
            </a:r>
            <a:r>
              <a:rPr lang="en-GB" dirty="0" smtClean="0">
                <a:solidFill>
                  <a:schemeClr val="bg1"/>
                </a:solidFill>
              </a:rPr>
              <a:t>detail.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Headteachers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should ensure that the information gathered on learner progression is proportionate and is only used within the school to directly support learner progression and inform teaching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 This information </a:t>
            </a:r>
            <a:r>
              <a:rPr lang="en-GB" dirty="0">
                <a:solidFill>
                  <a:schemeClr val="bg1"/>
                </a:solidFill>
              </a:rPr>
              <a:t>should not be used for the purposes of external accountability.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413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Assessment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609" y="1131216"/>
            <a:ext cx="11368726" cy="5382706"/>
          </a:xfrm>
        </p:spPr>
        <p:txBody>
          <a:bodyPr>
            <a:noAutofit/>
          </a:bodyPr>
          <a:lstStyle/>
          <a:p>
            <a:r>
              <a:rPr lang="en-GB" sz="2200" dirty="0">
                <a:solidFill>
                  <a:schemeClr val="bg1"/>
                </a:solidFill>
              </a:rPr>
              <a:t>Guidance </a:t>
            </a:r>
            <a:r>
              <a:rPr lang="en-GB" sz="2200" dirty="0" smtClean="0">
                <a:solidFill>
                  <a:schemeClr val="bg1"/>
                </a:solidFill>
              </a:rPr>
              <a:t>also covers </a:t>
            </a:r>
            <a:r>
              <a:rPr lang="en-GB" sz="2200" dirty="0">
                <a:solidFill>
                  <a:schemeClr val="bg1"/>
                </a:solidFill>
              </a:rPr>
              <a:t>the key processes needed for effective learner progression, namely</a:t>
            </a:r>
            <a:r>
              <a:rPr lang="en-GB" sz="2200" dirty="0" smtClean="0">
                <a:solidFill>
                  <a:schemeClr val="bg1"/>
                </a:solidFill>
              </a:rPr>
              <a:t>:</a:t>
            </a:r>
            <a:endParaRPr lang="en-GB" sz="2200" dirty="0">
              <a:solidFill>
                <a:schemeClr val="bg1"/>
              </a:solidFill>
            </a:endParaRPr>
          </a:p>
          <a:p>
            <a:r>
              <a:rPr lang="en-GB" sz="2200" dirty="0" smtClean="0">
                <a:solidFill>
                  <a:schemeClr val="bg1"/>
                </a:solidFill>
              </a:rPr>
              <a:t>Ensuring </a:t>
            </a:r>
            <a:r>
              <a:rPr lang="en-GB" sz="2200" dirty="0">
                <a:solidFill>
                  <a:schemeClr val="bg1"/>
                </a:solidFill>
              </a:rPr>
              <a:t>a shared understanding of progression </a:t>
            </a:r>
            <a:endParaRPr lang="en-GB" sz="2200" dirty="0" smtClean="0">
              <a:solidFill>
                <a:schemeClr val="bg1"/>
              </a:solidFill>
            </a:endParaRPr>
          </a:p>
          <a:p>
            <a:pPr lvl="1"/>
            <a:r>
              <a:rPr lang="en-GB" sz="2200" dirty="0" smtClean="0">
                <a:solidFill>
                  <a:schemeClr val="bg1"/>
                </a:solidFill>
              </a:rPr>
              <a:t>Replaces current moderation process and is essential to </a:t>
            </a:r>
            <a:r>
              <a:rPr lang="en-GB" sz="2200" dirty="0">
                <a:solidFill>
                  <a:schemeClr val="bg1"/>
                </a:solidFill>
              </a:rPr>
              <a:t>deliver equity for learners </a:t>
            </a:r>
            <a:endParaRPr lang="en-GB" sz="2200" dirty="0" smtClean="0">
              <a:solidFill>
                <a:schemeClr val="bg1"/>
              </a:solidFill>
            </a:endParaRPr>
          </a:p>
          <a:p>
            <a:pPr lvl="1"/>
            <a:r>
              <a:rPr lang="en-GB" sz="2200" dirty="0" smtClean="0">
                <a:solidFill>
                  <a:schemeClr val="bg1"/>
                </a:solidFill>
              </a:rPr>
              <a:t>Involves professional </a:t>
            </a:r>
            <a:r>
              <a:rPr lang="en-GB" sz="2200" dirty="0">
                <a:solidFill>
                  <a:schemeClr val="bg1"/>
                </a:solidFill>
              </a:rPr>
              <a:t>dialogue within and between schools</a:t>
            </a:r>
          </a:p>
          <a:p>
            <a:pPr lvl="1"/>
            <a:r>
              <a:rPr lang="en-GB" sz="2200" dirty="0" smtClean="0">
                <a:solidFill>
                  <a:schemeClr val="bg1"/>
                </a:solidFill>
              </a:rPr>
              <a:t>Develop shared understanding of expectations </a:t>
            </a:r>
            <a:r>
              <a:rPr lang="en-GB" sz="2200" dirty="0">
                <a:solidFill>
                  <a:schemeClr val="bg1"/>
                </a:solidFill>
              </a:rPr>
              <a:t>around what progression may look like and </a:t>
            </a:r>
            <a:r>
              <a:rPr lang="en-GB" sz="2200" dirty="0" smtClean="0">
                <a:solidFill>
                  <a:schemeClr val="bg1"/>
                </a:solidFill>
              </a:rPr>
              <a:t>the pace </a:t>
            </a:r>
            <a:r>
              <a:rPr lang="en-GB" sz="2200" dirty="0">
                <a:solidFill>
                  <a:schemeClr val="bg1"/>
                </a:solidFill>
              </a:rPr>
              <a:t>at which learners may </a:t>
            </a:r>
            <a:r>
              <a:rPr lang="en-GB" sz="2200" dirty="0" smtClean="0">
                <a:solidFill>
                  <a:schemeClr val="bg1"/>
                </a:solidFill>
              </a:rPr>
              <a:t>progress</a:t>
            </a:r>
          </a:p>
          <a:p>
            <a:pPr lvl="1"/>
            <a:r>
              <a:rPr lang="en-GB" sz="2200" dirty="0">
                <a:solidFill>
                  <a:schemeClr val="bg1"/>
                </a:solidFill>
              </a:rPr>
              <a:t>Should be an ongoing process that takes account of the full breadth of the school </a:t>
            </a:r>
            <a:r>
              <a:rPr lang="en-GB" sz="2200" dirty="0" smtClean="0">
                <a:solidFill>
                  <a:schemeClr val="bg1"/>
                </a:solidFill>
              </a:rPr>
              <a:t>curriculum</a:t>
            </a:r>
          </a:p>
          <a:p>
            <a:pPr lvl="1"/>
            <a:r>
              <a:rPr lang="en-GB" sz="2200" dirty="0" smtClean="0">
                <a:solidFill>
                  <a:schemeClr val="bg1"/>
                </a:solidFill>
              </a:rPr>
              <a:t>Examples should not be produced specifically for the process</a:t>
            </a:r>
          </a:p>
          <a:p>
            <a:pPr marL="457200" lvl="1" indent="0">
              <a:buNone/>
            </a:pPr>
            <a:endParaRPr lang="en-GB" sz="2200" dirty="0" smtClean="0">
              <a:solidFill>
                <a:schemeClr val="bg1"/>
              </a:solidFill>
            </a:endParaRPr>
          </a:p>
          <a:p>
            <a:r>
              <a:rPr lang="en-GB" sz="2200" dirty="0" smtClean="0">
                <a:solidFill>
                  <a:schemeClr val="bg1"/>
                </a:solidFill>
              </a:rPr>
              <a:t>Transition </a:t>
            </a:r>
            <a:r>
              <a:rPr lang="en-GB" sz="2200" dirty="0">
                <a:solidFill>
                  <a:schemeClr val="bg1"/>
                </a:solidFill>
              </a:rPr>
              <a:t>along the 3 to 16 </a:t>
            </a:r>
            <a:r>
              <a:rPr lang="en-GB" sz="2200" dirty="0" smtClean="0">
                <a:solidFill>
                  <a:schemeClr val="bg1"/>
                </a:solidFill>
              </a:rPr>
              <a:t>continuum: </a:t>
            </a:r>
          </a:p>
          <a:p>
            <a:pPr lvl="1"/>
            <a:r>
              <a:rPr lang="en-GB" sz="2200" dirty="0" smtClean="0">
                <a:solidFill>
                  <a:schemeClr val="bg1"/>
                </a:solidFill>
              </a:rPr>
              <a:t>Supporting </a:t>
            </a:r>
            <a:r>
              <a:rPr lang="en-GB" sz="2200" dirty="0">
                <a:solidFill>
                  <a:schemeClr val="bg1"/>
                </a:solidFill>
              </a:rPr>
              <a:t>all learners along the learning </a:t>
            </a:r>
            <a:r>
              <a:rPr lang="en-GB" sz="2200" dirty="0" smtClean="0">
                <a:solidFill>
                  <a:schemeClr val="bg1"/>
                </a:solidFill>
              </a:rPr>
              <a:t>continuum – groups, classes, years, settings</a:t>
            </a:r>
            <a:endParaRPr lang="en-GB" sz="2200" dirty="0">
              <a:solidFill>
                <a:schemeClr val="bg1"/>
              </a:solidFill>
            </a:endParaRPr>
          </a:p>
          <a:p>
            <a:pPr lvl="1"/>
            <a:r>
              <a:rPr lang="en-GB" sz="2200" dirty="0" smtClean="0">
                <a:solidFill>
                  <a:schemeClr val="bg1"/>
                </a:solidFill>
              </a:rPr>
              <a:t>Should </a:t>
            </a:r>
            <a:r>
              <a:rPr lang="en-GB" sz="2200" dirty="0">
                <a:solidFill>
                  <a:schemeClr val="bg1"/>
                </a:solidFill>
              </a:rPr>
              <a:t>be considered when school curricula are designed and </a:t>
            </a:r>
            <a:r>
              <a:rPr lang="en-GB" sz="2200" dirty="0" smtClean="0">
                <a:solidFill>
                  <a:schemeClr val="bg1"/>
                </a:solidFill>
              </a:rPr>
              <a:t>planned</a:t>
            </a:r>
            <a:endParaRPr lang="en-GB" sz="2200" dirty="0">
              <a:solidFill>
                <a:schemeClr val="bg1"/>
              </a:solidFill>
            </a:endParaRPr>
          </a:p>
          <a:p>
            <a:pPr lvl="1"/>
            <a:r>
              <a:rPr lang="en-GB" sz="2200" dirty="0">
                <a:solidFill>
                  <a:schemeClr val="bg1"/>
                </a:solidFill>
              </a:rPr>
              <a:t>Information shared as part of the transition process should focus on the overall needs and well-being of the </a:t>
            </a:r>
            <a:r>
              <a:rPr lang="en-GB" sz="2200" dirty="0" smtClean="0">
                <a:solidFill>
                  <a:schemeClr val="bg1"/>
                </a:solidFill>
              </a:rPr>
              <a:t>learner, as well as their progression across the curriculum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905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Why are we changing </a:t>
            </a:r>
            <a:r>
              <a:rPr lang="en-US" b="1" dirty="0" smtClean="0">
                <a:solidFill>
                  <a:schemeClr val="bg1"/>
                </a:solidFill>
              </a:rPr>
              <a:t>curriculum and assessment?</a:t>
            </a: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9434"/>
            <a:ext cx="10766196" cy="4977353"/>
          </a:xfrm>
        </p:spPr>
        <p:txBody>
          <a:bodyPr>
            <a:normAutofit/>
          </a:bodyPr>
          <a:lstStyle/>
          <a:p>
            <a:pPr marL="285724" indent="-285724">
              <a:buFont typeface="Arial" charset="0"/>
              <a:buChar char="•"/>
            </a:pPr>
            <a:r>
              <a:rPr lang="en-GB" sz="2600" dirty="0">
                <a:solidFill>
                  <a:schemeClr val="bg1"/>
                </a:solidFill>
              </a:rPr>
              <a:t>Perceived shortcomings in the current curriculum and assessment arrangements.</a:t>
            </a:r>
          </a:p>
          <a:p>
            <a:pPr marL="285724" indent="-285724"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The OECD reported a low performance for a high proportion of Welsh young people in schools.</a:t>
            </a:r>
          </a:p>
          <a:p>
            <a:pPr marL="285724" indent="-285724"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Relatively low performance in PISA surveys.</a:t>
            </a:r>
          </a:p>
          <a:p>
            <a:pPr marL="285724" indent="-285724"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The perception of highly prescriptive content allied to increasingly powerful accountability mechanisms has diminished the creative role of schools and professionals.</a:t>
            </a:r>
            <a:endParaRPr lang="en-GB" sz="2600" dirty="0">
              <a:solidFill>
                <a:schemeClr val="bg1"/>
              </a:solidFill>
            </a:endParaRPr>
          </a:p>
          <a:p>
            <a:pPr marL="285724" indent="-285724"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Essential features of our curriculum devised in 1988</a:t>
            </a:r>
            <a:r>
              <a:rPr lang="en-US" sz="2600" dirty="0" smtClean="0">
                <a:solidFill>
                  <a:schemeClr val="bg1"/>
                </a:solidFill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953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Assessment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609" y="1131216"/>
            <a:ext cx="11368726" cy="5382706"/>
          </a:xfrm>
        </p:spPr>
        <p:txBody>
          <a:bodyPr>
            <a:noAutofit/>
          </a:bodyPr>
          <a:lstStyle/>
          <a:p>
            <a:r>
              <a:rPr lang="en-GB" sz="2200" dirty="0" smtClean="0">
                <a:solidFill>
                  <a:schemeClr val="bg1"/>
                </a:solidFill>
              </a:rPr>
              <a:t>Communicating </a:t>
            </a:r>
            <a:r>
              <a:rPr lang="en-GB" sz="2200" dirty="0">
                <a:solidFill>
                  <a:schemeClr val="bg1"/>
                </a:solidFill>
              </a:rPr>
              <a:t>and engaging with </a:t>
            </a:r>
            <a:r>
              <a:rPr lang="en-GB" sz="2200" dirty="0" smtClean="0">
                <a:solidFill>
                  <a:schemeClr val="bg1"/>
                </a:solidFill>
              </a:rPr>
              <a:t>parents/carers:</a:t>
            </a:r>
            <a:endParaRPr lang="en-GB" sz="2200" dirty="0">
              <a:solidFill>
                <a:schemeClr val="bg1"/>
              </a:solidFill>
            </a:endParaRPr>
          </a:p>
          <a:p>
            <a:pPr lvl="1"/>
            <a:r>
              <a:rPr lang="en-GB" sz="2200" dirty="0" smtClean="0">
                <a:solidFill>
                  <a:schemeClr val="bg1"/>
                </a:solidFill>
              </a:rPr>
              <a:t>Aid </a:t>
            </a:r>
            <a:r>
              <a:rPr lang="en-GB" sz="2200" dirty="0">
                <a:solidFill>
                  <a:schemeClr val="bg1"/>
                </a:solidFill>
              </a:rPr>
              <a:t>learner progression by helping parents/carers </a:t>
            </a:r>
            <a:r>
              <a:rPr lang="en-GB" sz="2200" dirty="0" smtClean="0">
                <a:solidFill>
                  <a:schemeClr val="bg1"/>
                </a:solidFill>
              </a:rPr>
              <a:t>understand </a:t>
            </a:r>
            <a:r>
              <a:rPr lang="en-GB" sz="2200" dirty="0">
                <a:solidFill>
                  <a:schemeClr val="bg1"/>
                </a:solidFill>
              </a:rPr>
              <a:t>how they can support learning within and outside the school </a:t>
            </a:r>
            <a:r>
              <a:rPr lang="en-GB" sz="2200" dirty="0" smtClean="0">
                <a:solidFill>
                  <a:schemeClr val="bg1"/>
                </a:solidFill>
              </a:rPr>
              <a:t>environment</a:t>
            </a:r>
          </a:p>
          <a:p>
            <a:pPr lvl="1"/>
            <a:r>
              <a:rPr lang="en-GB" sz="2200" dirty="0">
                <a:solidFill>
                  <a:schemeClr val="bg1"/>
                </a:solidFill>
              </a:rPr>
              <a:t>Should develop and implement processes to support effective two-way communication and </a:t>
            </a:r>
            <a:r>
              <a:rPr lang="en-GB" sz="2200" dirty="0" smtClean="0">
                <a:solidFill>
                  <a:schemeClr val="bg1"/>
                </a:solidFill>
              </a:rPr>
              <a:t>engagement</a:t>
            </a:r>
          </a:p>
          <a:p>
            <a:pPr lvl="1"/>
            <a:r>
              <a:rPr lang="en-GB" sz="2200" dirty="0">
                <a:solidFill>
                  <a:schemeClr val="bg1"/>
                </a:solidFill>
              </a:rPr>
              <a:t>Consideration should be given to using a wide variety of different communication </a:t>
            </a:r>
            <a:r>
              <a:rPr lang="en-GB" sz="2200" dirty="0" smtClean="0">
                <a:solidFill>
                  <a:schemeClr val="bg1"/>
                </a:solidFill>
              </a:rPr>
              <a:t>means</a:t>
            </a:r>
          </a:p>
          <a:p>
            <a:pPr lvl="1"/>
            <a:r>
              <a:rPr lang="en-GB" sz="2200" dirty="0">
                <a:solidFill>
                  <a:schemeClr val="bg1"/>
                </a:solidFill>
              </a:rPr>
              <a:t>Must formally report to parents/carers at least once a year for all learners aged 3 to 16. The formal report must include the following information about each learner:</a:t>
            </a:r>
          </a:p>
          <a:p>
            <a:pPr lvl="2"/>
            <a:r>
              <a:rPr lang="en-GB" sz="2200" dirty="0">
                <a:solidFill>
                  <a:schemeClr val="bg1"/>
                </a:solidFill>
              </a:rPr>
              <a:t>their overall well-being</a:t>
            </a:r>
          </a:p>
          <a:p>
            <a:pPr lvl="2"/>
            <a:r>
              <a:rPr lang="en-GB" sz="2200" dirty="0">
                <a:solidFill>
                  <a:schemeClr val="bg1"/>
                </a:solidFill>
              </a:rPr>
              <a:t>their progress in learning across the breadth of the curriculum </a:t>
            </a:r>
          </a:p>
          <a:p>
            <a:pPr lvl="2"/>
            <a:r>
              <a:rPr lang="en-GB" sz="2200" dirty="0">
                <a:solidFill>
                  <a:schemeClr val="bg1"/>
                </a:solidFill>
              </a:rPr>
              <a:t>next steps required to support their progression</a:t>
            </a:r>
          </a:p>
          <a:p>
            <a:pPr lvl="2"/>
            <a:r>
              <a:rPr lang="en-GB" sz="2200" dirty="0">
                <a:solidFill>
                  <a:schemeClr val="bg1"/>
                </a:solidFill>
              </a:rPr>
              <a:t>their attendance</a:t>
            </a:r>
          </a:p>
        </p:txBody>
      </p:sp>
    </p:spTree>
    <p:extLst>
      <p:ext uri="{BB962C8B-B14F-4D97-AF65-F5344CB8AC3E}">
        <p14:creationId xmlns:p14="http://schemas.microsoft.com/office/powerpoint/2010/main" val="1077054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32" y="88458"/>
            <a:ext cx="10675068" cy="1325563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Qualifications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731" y="1414020"/>
            <a:ext cx="11104774" cy="5156461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External </a:t>
            </a:r>
            <a:r>
              <a:rPr lang="en-GB" sz="2400" dirty="0">
                <a:solidFill>
                  <a:schemeClr val="bg1"/>
                </a:solidFill>
              </a:rPr>
              <a:t>qualifications will be developed to reflect Curriculum for Wales and help to realise its </a:t>
            </a:r>
            <a:r>
              <a:rPr lang="en-GB" sz="2400" dirty="0" smtClean="0">
                <a:solidFill>
                  <a:schemeClr val="bg1"/>
                </a:solidFill>
              </a:rPr>
              <a:t>ambition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This provides an opportunity to look at the nature and role of qualifications for 14 to 16 year olds</a:t>
            </a:r>
            <a:endParaRPr lang="en-GB" sz="2400" dirty="0">
              <a:solidFill>
                <a:schemeClr val="bg1"/>
              </a:solidFill>
            </a:endParaRPr>
          </a:p>
          <a:p>
            <a:r>
              <a:rPr lang="en-GB" sz="2400" dirty="0">
                <a:solidFill>
                  <a:schemeClr val="bg1"/>
                </a:solidFill>
              </a:rPr>
              <a:t>Qualifications Wales is currently </a:t>
            </a:r>
            <a:r>
              <a:rPr lang="en-GB" sz="2400" dirty="0" smtClean="0">
                <a:solidFill>
                  <a:schemeClr val="bg1"/>
                </a:solidFill>
              </a:rPr>
              <a:t>consulting on principles to inform </a:t>
            </a:r>
            <a:r>
              <a:rPr lang="en-GB" sz="2400" dirty="0">
                <a:solidFill>
                  <a:schemeClr val="bg1"/>
                </a:solidFill>
              </a:rPr>
              <a:t>the development of future qualifications </a:t>
            </a:r>
            <a:r>
              <a:rPr lang="en-GB" sz="2200" dirty="0" smtClean="0">
                <a:hlinkClick r:id="rId2"/>
              </a:rPr>
              <a:t>https</a:t>
            </a:r>
            <a:r>
              <a:rPr lang="en-GB" sz="2200" dirty="0">
                <a:hlinkClick r:id="rId2"/>
              </a:rPr>
              <a:t>://qualificationswales.org/english/qualified-for-the-future</a:t>
            </a:r>
            <a:r>
              <a:rPr lang="en-GB" sz="2200" dirty="0" smtClean="0">
                <a:hlinkClick r:id="rId2"/>
              </a:rPr>
              <a:t>/</a:t>
            </a:r>
            <a:r>
              <a:rPr lang="en-GB" sz="2200" dirty="0" smtClean="0"/>
              <a:t> </a:t>
            </a:r>
          </a:p>
          <a:p>
            <a:r>
              <a:rPr lang="en-GB" sz="2400" dirty="0">
                <a:solidFill>
                  <a:schemeClr val="bg1"/>
                </a:solidFill>
              </a:rPr>
              <a:t>First in a series of consultations over the next two years to develop future </a:t>
            </a:r>
            <a:r>
              <a:rPr lang="en-GB" sz="2400" dirty="0" smtClean="0">
                <a:solidFill>
                  <a:schemeClr val="bg1"/>
                </a:solidFill>
              </a:rPr>
              <a:t>qualifications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New </a:t>
            </a:r>
            <a:r>
              <a:rPr lang="en-GB" sz="2400" dirty="0">
                <a:solidFill>
                  <a:schemeClr val="bg1"/>
                </a:solidFill>
              </a:rPr>
              <a:t>or revised qualifications will be introduced for first teaching </a:t>
            </a:r>
            <a:r>
              <a:rPr lang="en-GB" sz="2400" dirty="0" smtClean="0">
                <a:solidFill>
                  <a:schemeClr val="bg1"/>
                </a:solidFill>
              </a:rPr>
              <a:t>from </a:t>
            </a:r>
            <a:r>
              <a:rPr lang="en-GB" sz="2400" dirty="0">
                <a:solidFill>
                  <a:schemeClr val="bg1"/>
                </a:solidFill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754310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047" y="35191"/>
            <a:ext cx="11500701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Expectations for schools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43" y="1244338"/>
            <a:ext cx="11236750" cy="5307291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en-GB" sz="2900" dirty="0">
                <a:solidFill>
                  <a:schemeClr val="bg1"/>
                </a:solidFill>
              </a:rPr>
              <a:t>This </a:t>
            </a:r>
            <a:r>
              <a:rPr lang="en-GB" sz="2900" dirty="0" smtClean="0">
                <a:solidFill>
                  <a:schemeClr val="bg1"/>
                </a:solidFill>
              </a:rPr>
              <a:t>spring term </a:t>
            </a:r>
            <a:r>
              <a:rPr lang="en-GB" sz="2900" dirty="0">
                <a:solidFill>
                  <a:schemeClr val="bg1"/>
                </a:solidFill>
              </a:rPr>
              <a:t>schools should</a:t>
            </a:r>
            <a:r>
              <a:rPr lang="en-GB" sz="2900" dirty="0" smtClean="0">
                <a:solidFill>
                  <a:schemeClr val="bg1"/>
                </a:solidFill>
              </a:rPr>
              <a:t>:</a:t>
            </a:r>
          </a:p>
          <a:p>
            <a:pPr lvl="1" fontAlgn="base"/>
            <a:r>
              <a:rPr lang="en-GB" sz="2500" dirty="0" smtClean="0">
                <a:solidFill>
                  <a:schemeClr val="bg1"/>
                </a:solidFill>
              </a:rPr>
              <a:t>Familiarise themselves with changes made </a:t>
            </a:r>
            <a:r>
              <a:rPr lang="en-GB" sz="2500" dirty="0">
                <a:solidFill>
                  <a:schemeClr val="bg1"/>
                </a:solidFill>
              </a:rPr>
              <a:t>to the guidance and understanding  the </a:t>
            </a:r>
            <a:r>
              <a:rPr lang="en-GB" sz="2500" dirty="0" smtClean="0">
                <a:solidFill>
                  <a:schemeClr val="bg1"/>
                </a:solidFill>
              </a:rPr>
              <a:t>model</a:t>
            </a:r>
            <a:endParaRPr lang="en-GB" sz="2500" dirty="0">
              <a:solidFill>
                <a:schemeClr val="bg1"/>
              </a:solidFill>
            </a:endParaRPr>
          </a:p>
          <a:p>
            <a:pPr lvl="1" fontAlgn="base"/>
            <a:r>
              <a:rPr lang="en-GB" sz="2500" dirty="0" smtClean="0">
                <a:solidFill>
                  <a:schemeClr val="bg1"/>
                </a:solidFill>
              </a:rPr>
              <a:t>Reflect </a:t>
            </a:r>
            <a:r>
              <a:rPr lang="en-GB" sz="2500" dirty="0">
                <a:solidFill>
                  <a:schemeClr val="bg1"/>
                </a:solidFill>
              </a:rPr>
              <a:t>on how they currently meet the Four Purposes of the </a:t>
            </a:r>
            <a:r>
              <a:rPr lang="en-GB" sz="2500" dirty="0" smtClean="0">
                <a:solidFill>
                  <a:schemeClr val="bg1"/>
                </a:solidFill>
              </a:rPr>
              <a:t>curriculum</a:t>
            </a:r>
            <a:endParaRPr lang="en-GB" sz="2500" dirty="0">
              <a:solidFill>
                <a:schemeClr val="bg1"/>
              </a:solidFill>
            </a:endParaRPr>
          </a:p>
          <a:p>
            <a:pPr lvl="1" fontAlgn="base"/>
            <a:r>
              <a:rPr lang="en-GB" sz="2500" dirty="0" smtClean="0">
                <a:solidFill>
                  <a:schemeClr val="bg1"/>
                </a:solidFill>
              </a:rPr>
              <a:t>Think </a:t>
            </a:r>
            <a:r>
              <a:rPr lang="en-GB" sz="2500" dirty="0">
                <a:solidFill>
                  <a:schemeClr val="bg1"/>
                </a:solidFill>
              </a:rPr>
              <a:t>about their school’s vision for learning and teaching.</a:t>
            </a:r>
          </a:p>
          <a:p>
            <a:pPr marL="0" indent="0">
              <a:buNone/>
            </a:pPr>
            <a:endParaRPr lang="en-GB" sz="29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900" dirty="0" smtClean="0">
                <a:solidFill>
                  <a:schemeClr val="bg1"/>
                </a:solidFill>
              </a:rPr>
              <a:t>After </a:t>
            </a:r>
            <a:r>
              <a:rPr lang="en-GB" sz="2900" dirty="0">
                <a:solidFill>
                  <a:schemeClr val="bg1"/>
                </a:solidFill>
              </a:rPr>
              <a:t>Easter we will </a:t>
            </a:r>
            <a:r>
              <a:rPr lang="en-GB" sz="2900" dirty="0" smtClean="0">
                <a:solidFill>
                  <a:schemeClr val="bg1"/>
                </a:solidFill>
              </a:rPr>
              <a:t>publish </a:t>
            </a:r>
            <a:r>
              <a:rPr lang="en-GB" sz="2900" dirty="0">
                <a:solidFill>
                  <a:schemeClr val="bg1"/>
                </a:solidFill>
              </a:rPr>
              <a:t>the Curriculum for Wales implementation </a:t>
            </a:r>
            <a:r>
              <a:rPr lang="en-GB" sz="2900" dirty="0" smtClean="0">
                <a:solidFill>
                  <a:schemeClr val="bg1"/>
                </a:solidFill>
              </a:rPr>
              <a:t>plan: </a:t>
            </a:r>
            <a:endParaRPr lang="en-GB" sz="2900" dirty="0">
              <a:solidFill>
                <a:schemeClr val="bg1"/>
              </a:solidFill>
            </a:endParaRPr>
          </a:p>
          <a:p>
            <a:pPr lvl="1"/>
            <a:r>
              <a:rPr lang="en-GB" sz="2500" dirty="0" smtClean="0">
                <a:solidFill>
                  <a:schemeClr val="bg1"/>
                </a:solidFill>
              </a:rPr>
              <a:t>Providing a </a:t>
            </a:r>
            <a:r>
              <a:rPr lang="en-GB" sz="2500" dirty="0">
                <a:solidFill>
                  <a:schemeClr val="bg1"/>
                </a:solidFill>
              </a:rPr>
              <a:t>clear timeline for schools to design, trial and implement their own </a:t>
            </a:r>
            <a:r>
              <a:rPr lang="en-GB" sz="2500" dirty="0" smtClean="0">
                <a:solidFill>
                  <a:schemeClr val="bg1"/>
                </a:solidFill>
              </a:rPr>
              <a:t>curriculum</a:t>
            </a:r>
          </a:p>
          <a:p>
            <a:pPr lvl="1"/>
            <a:r>
              <a:rPr lang="en-GB" sz="2500" dirty="0" smtClean="0">
                <a:solidFill>
                  <a:schemeClr val="bg1"/>
                </a:solidFill>
              </a:rPr>
              <a:t>Help schools decide </a:t>
            </a:r>
            <a:r>
              <a:rPr lang="en-GB" sz="2500" dirty="0">
                <a:solidFill>
                  <a:schemeClr val="bg1"/>
                </a:solidFill>
              </a:rPr>
              <a:t>where to focus their efforts at different points up to September </a:t>
            </a:r>
            <a:r>
              <a:rPr lang="en-GB" sz="2500" dirty="0" smtClean="0">
                <a:solidFill>
                  <a:schemeClr val="bg1"/>
                </a:solidFill>
              </a:rPr>
              <a:t>2022</a:t>
            </a:r>
          </a:p>
          <a:p>
            <a:pPr lvl="1"/>
            <a:r>
              <a:rPr lang="en-GB" sz="2500" dirty="0">
                <a:solidFill>
                  <a:schemeClr val="bg1"/>
                </a:solidFill>
              </a:rPr>
              <a:t>Informed by international practice, including a follow up review by the OECD </a:t>
            </a:r>
            <a:r>
              <a:rPr lang="en-GB" sz="2500" dirty="0" smtClean="0">
                <a:solidFill>
                  <a:schemeClr val="bg1"/>
                </a:solidFill>
              </a:rPr>
              <a:t>of </a:t>
            </a:r>
            <a:r>
              <a:rPr lang="en-GB" sz="2500" dirty="0">
                <a:solidFill>
                  <a:schemeClr val="bg1"/>
                </a:solidFill>
              </a:rPr>
              <a:t>our education </a:t>
            </a:r>
            <a:r>
              <a:rPr lang="en-GB" sz="2500" dirty="0" smtClean="0">
                <a:solidFill>
                  <a:schemeClr val="bg1"/>
                </a:solidFill>
              </a:rPr>
              <a:t>reforms </a:t>
            </a:r>
            <a:r>
              <a:rPr lang="en-GB" sz="2500" dirty="0">
                <a:solidFill>
                  <a:schemeClr val="bg1"/>
                </a:solidFill>
              </a:rPr>
              <a:t>and extensive co-working between Government, Estyn, schools and </a:t>
            </a:r>
            <a:r>
              <a:rPr lang="en-GB" sz="2500" dirty="0" smtClean="0">
                <a:solidFill>
                  <a:schemeClr val="bg1"/>
                </a:solidFill>
              </a:rPr>
              <a:t>stakeholders  </a:t>
            </a:r>
            <a:endParaRPr lang="en-GB" sz="25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5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500" dirty="0" smtClean="0">
                <a:solidFill>
                  <a:schemeClr val="bg1"/>
                </a:solidFill>
              </a:rPr>
              <a:t>Key </a:t>
            </a:r>
            <a:r>
              <a:rPr lang="en-GB" sz="2500" dirty="0">
                <a:solidFill>
                  <a:schemeClr val="bg1"/>
                </a:solidFill>
              </a:rPr>
              <a:t>message from </a:t>
            </a:r>
            <a:r>
              <a:rPr lang="en-GB" sz="2500" dirty="0" smtClean="0">
                <a:solidFill>
                  <a:schemeClr val="bg1"/>
                </a:solidFill>
              </a:rPr>
              <a:t>OECD </a:t>
            </a:r>
            <a:r>
              <a:rPr lang="en-GB" sz="2500" dirty="0">
                <a:solidFill>
                  <a:schemeClr val="bg1"/>
                </a:solidFill>
              </a:rPr>
              <a:t>is there is momentum and </a:t>
            </a:r>
            <a:r>
              <a:rPr lang="en-GB" sz="2500" dirty="0" smtClean="0">
                <a:solidFill>
                  <a:schemeClr val="bg1"/>
                </a:solidFill>
              </a:rPr>
              <a:t>we </a:t>
            </a:r>
            <a:r>
              <a:rPr lang="en-GB" sz="2500" dirty="0">
                <a:solidFill>
                  <a:schemeClr val="bg1"/>
                </a:solidFill>
              </a:rPr>
              <a:t>need to build on progress; but the whole education system </a:t>
            </a:r>
            <a:r>
              <a:rPr lang="en-GB" sz="2500" dirty="0" smtClean="0">
                <a:solidFill>
                  <a:schemeClr val="bg1"/>
                </a:solidFill>
              </a:rPr>
              <a:t>needs </a:t>
            </a:r>
            <a:r>
              <a:rPr lang="en-GB" sz="2500" dirty="0">
                <a:solidFill>
                  <a:schemeClr val="bg1"/>
                </a:solidFill>
              </a:rPr>
              <a:t>to pull together to support schools to implement the Curriculum for Wales.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8775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10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Legislation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049669"/>
            <a:ext cx="11039572" cy="5435972"/>
          </a:xfrm>
        </p:spPr>
        <p:txBody>
          <a:bodyPr>
            <a:noAutofit/>
          </a:bodyPr>
          <a:lstStyle/>
          <a:p>
            <a:pPr lvl="0"/>
            <a:r>
              <a:rPr lang="en-GB" sz="2000" dirty="0">
                <a:solidFill>
                  <a:schemeClr val="bg1"/>
                </a:solidFill>
              </a:rPr>
              <a:t>To enable new curriculum and assessment arrangements, the Welsh Government needs to introduce primary and secondary legislation. </a:t>
            </a:r>
          </a:p>
          <a:p>
            <a:pPr lvl="0"/>
            <a:r>
              <a:rPr lang="en-GB" sz="2000" dirty="0" smtClean="0">
                <a:solidFill>
                  <a:schemeClr val="bg1"/>
                </a:solidFill>
              </a:rPr>
              <a:t>A Curriculum Bill to </a:t>
            </a:r>
            <a:r>
              <a:rPr lang="en-GB" sz="2000" dirty="0">
                <a:solidFill>
                  <a:schemeClr val="bg1"/>
                </a:solidFill>
              </a:rPr>
              <a:t>be introduced in Year 4 of the Legislative Programme ie before the end of this academic year</a:t>
            </a:r>
            <a:r>
              <a:rPr lang="en-GB" sz="2000" dirty="0" smtClean="0">
                <a:solidFill>
                  <a:schemeClr val="bg1"/>
                </a:solidFill>
              </a:rPr>
              <a:t>.</a:t>
            </a:r>
          </a:p>
          <a:p>
            <a:pPr lvl="0"/>
            <a:r>
              <a:rPr lang="en-GB" sz="2000" dirty="0" smtClean="0">
                <a:solidFill>
                  <a:schemeClr val="bg1"/>
                </a:solidFill>
              </a:rPr>
              <a:t>Pending </a:t>
            </a:r>
            <a:r>
              <a:rPr lang="en-GB" sz="2000" dirty="0">
                <a:solidFill>
                  <a:schemeClr val="bg1"/>
                </a:solidFill>
              </a:rPr>
              <a:t>approval by the Senedd, Royal Assent would be anticipated by March 2021.</a:t>
            </a:r>
          </a:p>
          <a:p>
            <a:pPr lvl="0"/>
            <a:r>
              <a:rPr lang="en-GB" sz="2000" dirty="0" smtClean="0">
                <a:solidFill>
                  <a:schemeClr val="bg1"/>
                </a:solidFill>
              </a:rPr>
              <a:t>Proposing duties </a:t>
            </a:r>
            <a:r>
              <a:rPr lang="en-GB" sz="2000" dirty="0">
                <a:solidFill>
                  <a:schemeClr val="bg1"/>
                </a:solidFill>
              </a:rPr>
              <a:t>on schools to design and implement a new curriculum for learners </a:t>
            </a:r>
            <a:r>
              <a:rPr lang="en-GB" sz="2000" dirty="0" smtClean="0">
                <a:solidFill>
                  <a:schemeClr val="bg1"/>
                </a:solidFill>
              </a:rPr>
              <a:t>3-16:</a:t>
            </a:r>
            <a:endParaRPr lang="en-GB" sz="2000" dirty="0">
              <a:solidFill>
                <a:schemeClr val="bg1"/>
              </a:solidFill>
            </a:endParaRPr>
          </a:p>
          <a:p>
            <a:pPr lvl="1"/>
            <a:r>
              <a:rPr lang="en-GB" sz="1900" dirty="0" smtClean="0">
                <a:solidFill>
                  <a:schemeClr val="bg1"/>
                </a:solidFill>
              </a:rPr>
              <a:t>4 </a:t>
            </a:r>
            <a:r>
              <a:rPr lang="en-GB" sz="1900" dirty="0">
                <a:solidFill>
                  <a:schemeClr val="bg1"/>
                </a:solidFill>
              </a:rPr>
              <a:t>purposes </a:t>
            </a:r>
          </a:p>
          <a:p>
            <a:pPr lvl="1"/>
            <a:r>
              <a:rPr lang="en-GB" sz="1900" dirty="0">
                <a:solidFill>
                  <a:schemeClr val="bg1"/>
                </a:solidFill>
              </a:rPr>
              <a:t>6 AoLEs</a:t>
            </a:r>
          </a:p>
          <a:p>
            <a:pPr lvl="1"/>
            <a:r>
              <a:rPr lang="en-GB" sz="1900" dirty="0">
                <a:solidFill>
                  <a:schemeClr val="bg1"/>
                </a:solidFill>
              </a:rPr>
              <a:t>4 mandatory subjects</a:t>
            </a:r>
          </a:p>
          <a:p>
            <a:pPr lvl="1"/>
            <a:r>
              <a:rPr lang="en-GB" sz="1900" dirty="0">
                <a:solidFill>
                  <a:schemeClr val="bg1"/>
                </a:solidFill>
              </a:rPr>
              <a:t>3 cross curricular </a:t>
            </a:r>
            <a:r>
              <a:rPr lang="en-GB" sz="1900" dirty="0" smtClean="0">
                <a:solidFill>
                  <a:schemeClr val="bg1"/>
                </a:solidFill>
              </a:rPr>
              <a:t>skills</a:t>
            </a:r>
          </a:p>
          <a:p>
            <a:pPr lvl="1"/>
            <a:r>
              <a:rPr lang="en-GB" sz="1900" dirty="0" smtClean="0">
                <a:solidFill>
                  <a:schemeClr val="bg1"/>
                </a:solidFill>
              </a:rPr>
              <a:t>assessment  </a:t>
            </a:r>
            <a:endParaRPr lang="en-GB" sz="19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Statements of What Matters will be set out in secondary </a:t>
            </a:r>
            <a:r>
              <a:rPr lang="en-GB" sz="2000" dirty="0" smtClean="0">
                <a:solidFill>
                  <a:schemeClr val="bg1"/>
                </a:solidFill>
              </a:rPr>
              <a:t>legislation. </a:t>
            </a:r>
            <a:endParaRPr lang="en-GB" sz="2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222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37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Next steps – timeline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9497"/>
            <a:ext cx="10851037" cy="5326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300" dirty="0">
                <a:solidFill>
                  <a:schemeClr val="bg1"/>
                </a:solidFill>
              </a:rPr>
              <a:t>2020</a:t>
            </a:r>
          </a:p>
          <a:p>
            <a:pPr marL="358775" lvl="1" indent="-274638"/>
            <a:r>
              <a:rPr lang="en-GB" sz="1900" dirty="0" smtClean="0">
                <a:solidFill>
                  <a:schemeClr val="bg1"/>
                </a:solidFill>
              </a:rPr>
              <a:t>Summer term – </a:t>
            </a:r>
            <a:r>
              <a:rPr lang="en-GB" sz="1900" dirty="0">
                <a:solidFill>
                  <a:schemeClr val="bg1"/>
                </a:solidFill>
              </a:rPr>
              <a:t>publication of Implementation plan</a:t>
            </a:r>
          </a:p>
          <a:p>
            <a:pPr marL="358775" lvl="0" indent="-274638"/>
            <a:r>
              <a:rPr lang="en-GB" sz="1900" dirty="0">
                <a:solidFill>
                  <a:schemeClr val="bg1"/>
                </a:solidFill>
              </a:rPr>
              <a:t>Estyn </a:t>
            </a:r>
            <a:r>
              <a:rPr lang="en-GB" sz="1900" dirty="0" smtClean="0">
                <a:solidFill>
                  <a:schemeClr val="bg1"/>
                </a:solidFill>
              </a:rPr>
              <a:t>starting visits to all </a:t>
            </a:r>
            <a:r>
              <a:rPr lang="en-GB" sz="1900" dirty="0">
                <a:solidFill>
                  <a:schemeClr val="bg1"/>
                </a:solidFill>
              </a:rPr>
              <a:t>schools to support curriculum reform, instead of inspecting a sample of </a:t>
            </a:r>
            <a:r>
              <a:rPr lang="en-GB" sz="1900" dirty="0" smtClean="0">
                <a:solidFill>
                  <a:schemeClr val="bg1"/>
                </a:solidFill>
              </a:rPr>
              <a:t>schools</a:t>
            </a:r>
            <a:endParaRPr lang="en-GB" sz="1900" dirty="0">
              <a:solidFill>
                <a:schemeClr val="bg1"/>
              </a:solidFill>
            </a:endParaRPr>
          </a:p>
          <a:p>
            <a:pPr marL="358775" lvl="0" indent="-274638"/>
            <a:r>
              <a:rPr lang="en-GB" sz="1900" dirty="0" smtClean="0">
                <a:solidFill>
                  <a:schemeClr val="bg1"/>
                </a:solidFill>
              </a:rPr>
              <a:t>Education </a:t>
            </a:r>
            <a:r>
              <a:rPr lang="en-GB" sz="1900" dirty="0">
                <a:solidFill>
                  <a:schemeClr val="bg1"/>
                </a:solidFill>
              </a:rPr>
              <a:t>Consortia </a:t>
            </a:r>
            <a:r>
              <a:rPr lang="en-GB" sz="1900" dirty="0" smtClean="0">
                <a:solidFill>
                  <a:schemeClr val="bg1"/>
                </a:solidFill>
              </a:rPr>
              <a:t>supporting Leaders </a:t>
            </a:r>
            <a:r>
              <a:rPr lang="en-GB" sz="1900" dirty="0">
                <a:solidFill>
                  <a:schemeClr val="bg1"/>
                </a:solidFill>
              </a:rPr>
              <a:t>and practitioners, including delivering a cross-regional programme of Professional </a:t>
            </a:r>
            <a:r>
              <a:rPr lang="en-GB" sz="1900" dirty="0" smtClean="0">
                <a:solidFill>
                  <a:schemeClr val="bg1"/>
                </a:solidFill>
              </a:rPr>
              <a:t>Learning</a:t>
            </a:r>
            <a:endParaRPr lang="en-GB" sz="1900" dirty="0">
              <a:solidFill>
                <a:schemeClr val="bg1"/>
              </a:solidFill>
            </a:endParaRPr>
          </a:p>
          <a:p>
            <a:pPr marL="358775" lvl="0" indent="-274638"/>
            <a:r>
              <a:rPr lang="en-GB" sz="1900" dirty="0">
                <a:solidFill>
                  <a:schemeClr val="bg1"/>
                </a:solidFill>
              </a:rPr>
              <a:t>Qualifications Wales </a:t>
            </a:r>
            <a:r>
              <a:rPr lang="en-GB" sz="1900" dirty="0" smtClean="0">
                <a:solidFill>
                  <a:schemeClr val="bg1"/>
                </a:solidFill>
              </a:rPr>
              <a:t>consulting </a:t>
            </a:r>
            <a:r>
              <a:rPr lang="en-GB" sz="1900" dirty="0">
                <a:solidFill>
                  <a:schemeClr val="bg1"/>
                </a:solidFill>
              </a:rPr>
              <a:t>on people’s views on the qualifications needed for the new </a:t>
            </a:r>
            <a:r>
              <a:rPr lang="en-GB" sz="1900" dirty="0" smtClean="0">
                <a:solidFill>
                  <a:schemeClr val="bg1"/>
                </a:solidFill>
              </a:rPr>
              <a:t>curriculum.</a:t>
            </a:r>
            <a:endParaRPr lang="en-GB" sz="1900" dirty="0">
              <a:solidFill>
                <a:schemeClr val="bg1"/>
              </a:solidFill>
            </a:endParaRPr>
          </a:p>
          <a:p>
            <a:endParaRPr lang="en-GB" sz="23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300" dirty="0" smtClean="0">
                <a:solidFill>
                  <a:schemeClr val="bg1"/>
                </a:solidFill>
              </a:rPr>
              <a:t>2021</a:t>
            </a:r>
            <a:endParaRPr lang="en-GB" sz="2300" dirty="0">
              <a:solidFill>
                <a:schemeClr val="bg1"/>
              </a:solidFill>
            </a:endParaRPr>
          </a:p>
          <a:p>
            <a:r>
              <a:rPr lang="en-GB" sz="1900" dirty="0">
                <a:solidFill>
                  <a:schemeClr val="bg1"/>
                </a:solidFill>
              </a:rPr>
              <a:t>Estyn </a:t>
            </a:r>
            <a:r>
              <a:rPr lang="en-GB" sz="1900" dirty="0" smtClean="0">
                <a:solidFill>
                  <a:schemeClr val="bg1"/>
                </a:solidFill>
              </a:rPr>
              <a:t>continuing visits to all </a:t>
            </a:r>
            <a:r>
              <a:rPr lang="en-GB" sz="1900" dirty="0">
                <a:solidFill>
                  <a:schemeClr val="bg1"/>
                </a:solidFill>
              </a:rPr>
              <a:t>schools to support curriculum reform, instead of inspecting a sample of schools</a:t>
            </a:r>
          </a:p>
          <a:p>
            <a:r>
              <a:rPr lang="en-GB" sz="1900" dirty="0" smtClean="0">
                <a:solidFill>
                  <a:schemeClr val="bg1"/>
                </a:solidFill>
              </a:rPr>
              <a:t>Publication</a:t>
            </a:r>
            <a:r>
              <a:rPr lang="en-GB" sz="2300" dirty="0" smtClean="0">
                <a:solidFill>
                  <a:schemeClr val="bg1"/>
                </a:solidFill>
              </a:rPr>
              <a:t> </a:t>
            </a:r>
            <a:r>
              <a:rPr lang="en-GB" sz="1900" dirty="0">
                <a:solidFill>
                  <a:schemeClr val="bg1"/>
                </a:solidFill>
              </a:rPr>
              <a:t>of </a:t>
            </a:r>
            <a:r>
              <a:rPr lang="en-GB" sz="1900" dirty="0" smtClean="0">
                <a:solidFill>
                  <a:schemeClr val="bg1"/>
                </a:solidFill>
              </a:rPr>
              <a:t>additional thematic guidance – and guidance for funded non-maintained settings / PRUs</a:t>
            </a:r>
          </a:p>
          <a:p>
            <a:r>
              <a:rPr lang="en-GB" sz="1900" dirty="0" smtClean="0">
                <a:solidFill>
                  <a:schemeClr val="bg1"/>
                </a:solidFill>
              </a:rPr>
              <a:t>Legislation in place</a:t>
            </a:r>
            <a:endParaRPr lang="en-GB" sz="19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23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300" dirty="0" smtClean="0">
                <a:solidFill>
                  <a:schemeClr val="bg1"/>
                </a:solidFill>
              </a:rPr>
              <a:t>2022</a:t>
            </a:r>
          </a:p>
          <a:p>
            <a:r>
              <a:rPr lang="en-GB" sz="1900" dirty="0" smtClean="0">
                <a:solidFill>
                  <a:schemeClr val="bg1"/>
                </a:solidFill>
              </a:rPr>
              <a:t>September – all primary schools and funded non-maintained settings using new curriculum </a:t>
            </a:r>
          </a:p>
          <a:p>
            <a:r>
              <a:rPr lang="en-GB" sz="1900" dirty="0" smtClean="0">
                <a:solidFill>
                  <a:schemeClr val="bg1"/>
                </a:solidFill>
              </a:rPr>
              <a:t>September – all secondary schools using new curriculum in Year 7, with year on year roll out to 2026</a:t>
            </a:r>
            <a:endParaRPr lang="en-GB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09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900" b="1" dirty="0">
                <a:solidFill>
                  <a:schemeClr val="bg1"/>
                </a:solidFill>
              </a:rPr>
              <a:t>The purpose of the new curriculum </a:t>
            </a:r>
            <a:r>
              <a:rPr lang="en-GB" sz="4900" b="1" dirty="0" smtClean="0">
                <a:solidFill>
                  <a:schemeClr val="bg1"/>
                </a:solidFill>
              </a:rPr>
              <a:t>and assessment arrangements is </a:t>
            </a:r>
            <a:r>
              <a:rPr lang="en-GB" sz="4900" b="1" dirty="0">
                <a:solidFill>
                  <a:schemeClr val="bg1"/>
                </a:solidFill>
              </a:rPr>
              <a:t>to </a:t>
            </a:r>
            <a:r>
              <a:rPr lang="en-GB" sz="4900" b="1" dirty="0" smtClean="0">
                <a:solidFill>
                  <a:schemeClr val="bg1"/>
                </a:solidFill>
              </a:rPr>
              <a:t>support all children and young people to </a:t>
            </a:r>
            <a:r>
              <a:rPr lang="en-GB" sz="4900" b="1" dirty="0">
                <a:solidFill>
                  <a:schemeClr val="bg1"/>
                </a:solidFill>
              </a:rPr>
              <a:t>be</a:t>
            </a:r>
            <a:r>
              <a:rPr lang="en-GB" sz="4900" b="1" dirty="0" smtClean="0">
                <a:solidFill>
                  <a:schemeClr val="bg1"/>
                </a:solidFill>
              </a:rPr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2124"/>
            <a:ext cx="10515600" cy="4351338"/>
          </a:xfrm>
        </p:spPr>
        <p:txBody>
          <a:bodyPr>
            <a:normAutofit/>
          </a:bodyPr>
          <a:lstStyle/>
          <a:p>
            <a:pPr marL="571444" indent="-571444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bg1"/>
                </a:solidFill>
              </a:rPr>
              <a:t>ambitious</a:t>
            </a:r>
            <a:r>
              <a:rPr lang="en-GB" sz="3200" dirty="0">
                <a:solidFill>
                  <a:schemeClr val="bg1"/>
                </a:solidFill>
              </a:rPr>
              <a:t>, capable learners</a:t>
            </a:r>
            <a:r>
              <a:rPr lang="mr-IN" sz="3200" dirty="0">
                <a:solidFill>
                  <a:schemeClr val="bg1"/>
                </a:solidFill>
              </a:rPr>
              <a:t>…</a:t>
            </a:r>
            <a:endParaRPr lang="en-GB" sz="3200" dirty="0">
              <a:solidFill>
                <a:schemeClr val="bg1"/>
              </a:solidFill>
            </a:endParaRPr>
          </a:p>
          <a:p>
            <a:pPr marL="571444" indent="-571444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bg1"/>
              </a:solidFill>
            </a:endParaRPr>
          </a:p>
          <a:p>
            <a:pPr marL="571444" indent="-571444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enterprising, creative contributors</a:t>
            </a:r>
            <a:r>
              <a:rPr lang="mr-IN" sz="3200" dirty="0">
                <a:solidFill>
                  <a:schemeClr val="bg1"/>
                </a:solidFill>
              </a:rPr>
              <a:t>…</a:t>
            </a:r>
            <a:endParaRPr lang="en-GB" sz="3200" dirty="0">
              <a:solidFill>
                <a:schemeClr val="bg1"/>
              </a:solidFill>
            </a:endParaRPr>
          </a:p>
          <a:p>
            <a:pPr marL="571444" indent="-571444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bg1"/>
              </a:solidFill>
            </a:endParaRPr>
          </a:p>
          <a:p>
            <a:pPr marL="571444" indent="-571444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ethical, informed citizens</a:t>
            </a:r>
            <a:r>
              <a:rPr lang="mr-IN" sz="3200" dirty="0">
                <a:solidFill>
                  <a:schemeClr val="bg1"/>
                </a:solidFill>
              </a:rPr>
              <a:t>…</a:t>
            </a:r>
            <a:endParaRPr lang="en-GB" sz="3200" dirty="0">
              <a:solidFill>
                <a:schemeClr val="bg1"/>
              </a:solidFill>
            </a:endParaRPr>
          </a:p>
          <a:p>
            <a:pPr marL="571444" indent="-571444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bg1"/>
              </a:solidFill>
            </a:endParaRPr>
          </a:p>
          <a:p>
            <a:pPr marL="571444" indent="-571444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bg1"/>
                </a:solidFill>
              </a:rPr>
              <a:t>healthy, confident individuals</a:t>
            </a:r>
            <a:r>
              <a:rPr lang="mr-IN" sz="3200" dirty="0">
                <a:solidFill>
                  <a:schemeClr val="bg1"/>
                </a:solidFill>
              </a:rPr>
              <a:t>…</a:t>
            </a:r>
            <a:endParaRPr lang="en-GB" sz="3200" dirty="0">
              <a:solidFill>
                <a:schemeClr val="bg1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331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Defining our </a:t>
            </a:r>
            <a:r>
              <a:rPr lang="en-US" b="1" dirty="0" smtClean="0">
                <a:solidFill>
                  <a:schemeClr val="bg1"/>
                </a:solidFill>
              </a:rPr>
              <a:t>Curriculum for Wales</a:t>
            </a: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9125"/>
            <a:ext cx="10515600" cy="47825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‘</a:t>
            </a:r>
            <a:r>
              <a:rPr lang="en-US" sz="44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Curriculum</a:t>
            </a:r>
            <a:r>
              <a:rPr lang="en-US" sz="4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includes all the learning experiences and assessment activities planned in pursuit of agreed purposes of </a:t>
            </a:r>
            <a:r>
              <a:rPr lang="en-US" sz="4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education’ </a:t>
            </a:r>
            <a:endParaRPr lang="en-US" sz="4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endParaRPr lang="en-GB" sz="4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sz="4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Curriculum </a:t>
            </a:r>
            <a:r>
              <a:rPr lang="en-US" sz="4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 Wales </a:t>
            </a:r>
            <a:r>
              <a:rPr lang="en-US" sz="4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consists both:</a:t>
            </a:r>
          </a:p>
          <a:p>
            <a:pPr lvl="1"/>
            <a:r>
              <a:rPr lang="en-US" sz="26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national level </a:t>
            </a:r>
            <a:r>
              <a:rPr lang="en-US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framework </a:t>
            </a:r>
            <a:r>
              <a:rPr lang="en-US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(published last week on Hwb)</a:t>
            </a:r>
            <a:endParaRPr lang="en-US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800066" lvl="1" indent="-342866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school-level design and planning.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3991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94789"/>
            <a:ext cx="10515600" cy="2106506"/>
          </a:xfrm>
        </p:spPr>
        <p:txBody>
          <a:bodyPr>
            <a:noAutofit/>
          </a:bodyPr>
          <a:lstStyle/>
          <a:p>
            <a:pPr algn="ctr"/>
            <a:r>
              <a:rPr lang="cy-GB" sz="5400" b="1" dirty="0" smtClean="0">
                <a:solidFill>
                  <a:schemeClr val="bg1"/>
                </a:solidFill>
              </a:rPr>
              <a:t/>
            </a:r>
            <a:br>
              <a:rPr lang="cy-GB" sz="5400" b="1" dirty="0" smtClean="0">
                <a:solidFill>
                  <a:schemeClr val="bg1"/>
                </a:solidFill>
              </a:rPr>
            </a:br>
            <a:r>
              <a:rPr lang="cy-GB" sz="5400" b="1" dirty="0" smtClean="0">
                <a:solidFill>
                  <a:schemeClr val="bg1"/>
                </a:solidFill>
              </a:rPr>
              <a:t/>
            </a:r>
            <a:br>
              <a:rPr lang="cy-GB" sz="5400" b="1" dirty="0" smtClean="0">
                <a:solidFill>
                  <a:schemeClr val="bg1"/>
                </a:solidFill>
              </a:rPr>
            </a:br>
            <a:r>
              <a:rPr lang="cy-GB" sz="5400" b="1" dirty="0" err="1" smtClean="0">
                <a:solidFill>
                  <a:schemeClr val="bg1"/>
                </a:solidFill>
              </a:rPr>
              <a:t>Refined</a:t>
            </a:r>
            <a:r>
              <a:rPr lang="cy-GB" sz="5400" b="1" dirty="0" smtClean="0">
                <a:solidFill>
                  <a:schemeClr val="bg1"/>
                </a:solidFill>
              </a:rPr>
              <a:t> Curriculum Model</a:t>
            </a:r>
            <a:br>
              <a:rPr lang="cy-GB" sz="5400" b="1" dirty="0" smtClean="0">
                <a:solidFill>
                  <a:schemeClr val="bg1"/>
                </a:solidFill>
              </a:rPr>
            </a:br>
            <a:endParaRPr lang="cy-GB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17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7645" y="254523"/>
            <a:ext cx="3120273" cy="2620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3600" dirty="0" smtClean="0"/>
              <a:t>“</a:t>
            </a:r>
            <a:r>
              <a:rPr lang="cy-GB" sz="3600" dirty="0" err="1" smtClean="0"/>
              <a:t>Introduction</a:t>
            </a:r>
            <a:r>
              <a:rPr lang="cy-GB" sz="3600" dirty="0" smtClean="0"/>
              <a:t>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4365003" y="248386"/>
            <a:ext cx="3187045" cy="26267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3600" dirty="0" smtClean="0"/>
              <a:t>“Legislative </a:t>
            </a:r>
            <a:r>
              <a:rPr lang="cy-GB" sz="3600" dirty="0" err="1" smtClean="0"/>
              <a:t>proposals</a:t>
            </a:r>
            <a:r>
              <a:rPr lang="cy-GB" sz="3600" dirty="0" smtClean="0"/>
              <a:t>”</a:t>
            </a:r>
          </a:p>
        </p:txBody>
      </p:sp>
      <p:sp>
        <p:nvSpPr>
          <p:cNvPr id="7" name="Rectangle 6"/>
          <p:cNvSpPr/>
          <p:nvPr/>
        </p:nvSpPr>
        <p:spPr>
          <a:xfrm>
            <a:off x="8493552" y="248386"/>
            <a:ext cx="3135198" cy="26267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3600" dirty="0" smtClean="0"/>
              <a:t>“</a:t>
            </a:r>
            <a:r>
              <a:rPr lang="cy-GB" sz="3600" dirty="0" err="1" smtClean="0"/>
              <a:t>Designing</a:t>
            </a:r>
            <a:r>
              <a:rPr lang="cy-GB" sz="3600" dirty="0" smtClean="0"/>
              <a:t> </a:t>
            </a:r>
            <a:r>
              <a:rPr lang="cy-GB" sz="3600" dirty="0" err="1" smtClean="0"/>
              <a:t>your</a:t>
            </a:r>
            <a:r>
              <a:rPr lang="cy-GB" sz="3600" dirty="0" smtClean="0"/>
              <a:t> </a:t>
            </a:r>
            <a:r>
              <a:rPr lang="cy-GB" sz="3600" dirty="0" err="1" smtClean="0"/>
              <a:t>curriculum</a:t>
            </a:r>
            <a:r>
              <a:rPr lang="cy-GB" sz="3600" dirty="0" smtClean="0"/>
              <a:t>”</a:t>
            </a:r>
          </a:p>
        </p:txBody>
      </p:sp>
      <p:sp>
        <p:nvSpPr>
          <p:cNvPr id="8" name="Rectangle 7"/>
          <p:cNvSpPr/>
          <p:nvPr/>
        </p:nvSpPr>
        <p:spPr>
          <a:xfrm>
            <a:off x="367645" y="3789460"/>
            <a:ext cx="3120273" cy="27148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“Introducing [AoLE]”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4365002" y="3789461"/>
            <a:ext cx="3187045" cy="271480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 dirty="0" smtClean="0"/>
          </a:p>
          <a:p>
            <a:pPr algn="ctr"/>
            <a:r>
              <a:rPr lang="cy-GB" sz="2400" dirty="0" err="1" smtClean="0"/>
              <a:t>Core</a:t>
            </a:r>
            <a:r>
              <a:rPr lang="cy-GB" sz="2400" dirty="0" smtClean="0"/>
              <a:t> Learning </a:t>
            </a:r>
            <a:r>
              <a:rPr lang="cy-GB" sz="2400" dirty="0" err="1" smtClean="0"/>
              <a:t>in</a:t>
            </a:r>
            <a:r>
              <a:rPr lang="cy-GB" sz="2400" dirty="0" smtClean="0"/>
              <a:t> [AoLE]:</a:t>
            </a:r>
          </a:p>
          <a:p>
            <a:pPr algn="ctr"/>
            <a:endParaRPr lang="cy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dirty="0" err="1" smtClean="0"/>
              <a:t>Statements</a:t>
            </a:r>
            <a:r>
              <a:rPr lang="cy-GB" dirty="0" smtClean="0"/>
              <a:t> of </a:t>
            </a:r>
            <a:r>
              <a:rPr lang="cy-GB" dirty="0" err="1" smtClean="0"/>
              <a:t>What</a:t>
            </a:r>
            <a:r>
              <a:rPr lang="cy-GB" dirty="0" smtClean="0"/>
              <a:t> </a:t>
            </a:r>
            <a:r>
              <a:rPr lang="cy-GB" dirty="0" err="1" smtClean="0"/>
              <a:t>Matters</a:t>
            </a:r>
            <a:endParaRPr lang="cy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dirty="0" err="1" smtClean="0"/>
              <a:t>Descriptions</a:t>
            </a:r>
            <a:r>
              <a:rPr lang="cy-GB" dirty="0" smtClean="0"/>
              <a:t> of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dirty="0" err="1" smtClean="0"/>
              <a:t>Principles</a:t>
            </a:r>
            <a:r>
              <a:rPr lang="cy-GB" dirty="0" smtClean="0"/>
              <a:t> of </a:t>
            </a:r>
            <a:r>
              <a:rPr lang="cy-GB" dirty="0" err="1" smtClean="0"/>
              <a:t>Progression</a:t>
            </a:r>
            <a:endParaRPr lang="cy-GB" dirty="0"/>
          </a:p>
          <a:p>
            <a:endParaRPr lang="cy-GB" sz="2800" dirty="0"/>
          </a:p>
        </p:txBody>
      </p:sp>
      <p:sp>
        <p:nvSpPr>
          <p:cNvPr id="10" name="Rectangle 9"/>
          <p:cNvSpPr/>
          <p:nvPr/>
        </p:nvSpPr>
        <p:spPr>
          <a:xfrm>
            <a:off x="8508477" y="3789460"/>
            <a:ext cx="3140303" cy="27148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“Designing your curriculum [AoLE]”</a:t>
            </a:r>
          </a:p>
          <a:p>
            <a:pPr algn="ctr"/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141402" y="3440784"/>
            <a:ext cx="11802359" cy="3417216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41401" y="89438"/>
            <a:ext cx="11802359" cy="3087395"/>
          </a:xfrm>
          <a:prstGeom prst="rect">
            <a:avLst/>
          </a:prstGeom>
          <a:noFill/>
          <a:ln w="28575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9568206" y="2875172"/>
            <a:ext cx="2262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i="1" dirty="0" err="1" smtClean="0">
                <a:solidFill>
                  <a:schemeClr val="bg1"/>
                </a:solidFill>
              </a:rPr>
              <a:t>Overarching</a:t>
            </a:r>
            <a:r>
              <a:rPr lang="cy-GB" i="1" dirty="0" smtClean="0">
                <a:solidFill>
                  <a:schemeClr val="bg1"/>
                </a:solidFill>
              </a:rPr>
              <a:t> </a:t>
            </a:r>
            <a:r>
              <a:rPr lang="cy-GB" i="1" dirty="0" err="1" smtClean="0">
                <a:solidFill>
                  <a:schemeClr val="bg1"/>
                </a:solidFill>
              </a:rPr>
              <a:t>Guidance</a:t>
            </a:r>
            <a:endParaRPr lang="cy-GB" i="1" dirty="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9800" y="6470136"/>
            <a:ext cx="5923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y-GB" i="1" dirty="0" smtClean="0">
                <a:solidFill>
                  <a:schemeClr val="bg1"/>
                </a:solidFill>
              </a:rPr>
              <a:t>AoLE </a:t>
            </a:r>
            <a:r>
              <a:rPr lang="cy-GB" i="1" dirty="0" err="1" smtClean="0">
                <a:solidFill>
                  <a:schemeClr val="bg1"/>
                </a:solidFill>
              </a:rPr>
              <a:t>Guidance</a:t>
            </a:r>
            <a:endParaRPr lang="cy-GB" i="1" dirty="0">
              <a:solidFill>
                <a:schemeClr val="bg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3563332" y="1651394"/>
            <a:ext cx="735290" cy="213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>
            <a:off x="7655155" y="1659360"/>
            <a:ext cx="735290" cy="213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>
            <a:off x="3563332" y="5040099"/>
            <a:ext cx="735290" cy="21352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7655155" y="5040099"/>
            <a:ext cx="735290" cy="21352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 rot="5400000">
            <a:off x="1560136" y="3179365"/>
            <a:ext cx="735290" cy="213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Arrow 23"/>
          <p:cNvSpPr/>
          <p:nvPr/>
        </p:nvSpPr>
        <p:spPr>
          <a:xfrm rot="16200000">
            <a:off x="8395355" y="3179365"/>
            <a:ext cx="735290" cy="21352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29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37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Overarching </a:t>
            </a:r>
            <a:r>
              <a:rPr lang="en-GB" b="1" dirty="0" smtClean="0">
                <a:solidFill>
                  <a:schemeClr val="bg1"/>
                </a:solidFill>
              </a:rPr>
              <a:t>guidance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024" y="1253765"/>
            <a:ext cx="11048214" cy="5458120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</a:rPr>
              <a:t>Three sections: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Introduction to Curriculum for Wales guidance 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Summary of proposed legislation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Designing your Curriculum guidance </a:t>
            </a:r>
          </a:p>
          <a:p>
            <a:endParaRPr lang="en-GB" dirty="0" smtClean="0"/>
          </a:p>
          <a:p>
            <a:r>
              <a:rPr lang="en-GB" dirty="0">
                <a:solidFill>
                  <a:schemeClr val="bg1"/>
                </a:solidFill>
              </a:rPr>
              <a:t>Clearer guidance for schools on how to approach Curriculum for </a:t>
            </a:r>
            <a:r>
              <a:rPr lang="en-GB" dirty="0" smtClean="0">
                <a:solidFill>
                  <a:schemeClr val="bg1"/>
                </a:solidFill>
              </a:rPr>
              <a:t>Wales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Reduced </a:t>
            </a:r>
            <a:r>
              <a:rPr lang="en-GB" dirty="0" smtClean="0">
                <a:solidFill>
                  <a:schemeClr val="bg1"/>
                </a:solidFill>
              </a:rPr>
              <a:t>duplication – </a:t>
            </a:r>
            <a:r>
              <a:rPr lang="en-GB" dirty="0">
                <a:solidFill>
                  <a:schemeClr val="bg1"/>
                </a:solidFill>
              </a:rPr>
              <a:t>reduced volume of </a:t>
            </a:r>
            <a:r>
              <a:rPr lang="en-GB" dirty="0" smtClean="0">
                <a:solidFill>
                  <a:schemeClr val="bg1"/>
                </a:solidFill>
              </a:rPr>
              <a:t>guidance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Downloadable guidance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>
                <a:solidFill>
                  <a:schemeClr val="bg1"/>
                </a:solidFill>
              </a:rPr>
              <a:t>pdf and Word) </a:t>
            </a:r>
            <a:r>
              <a:rPr lang="en-GB" dirty="0" smtClean="0">
                <a:solidFill>
                  <a:schemeClr val="bg1"/>
                </a:solidFill>
              </a:rPr>
              <a:t>is </a:t>
            </a:r>
            <a:r>
              <a:rPr lang="en-GB" dirty="0">
                <a:solidFill>
                  <a:schemeClr val="bg1"/>
                </a:solidFill>
              </a:rPr>
              <a:t>not separated into AoLEs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increased </a:t>
            </a:r>
            <a:r>
              <a:rPr lang="en-GB" dirty="0">
                <a:solidFill>
                  <a:schemeClr val="bg1"/>
                </a:solidFill>
              </a:rPr>
              <a:t>detail in the overarching guidance is critical reading for all </a:t>
            </a:r>
            <a:r>
              <a:rPr lang="en-GB" dirty="0" smtClean="0">
                <a:solidFill>
                  <a:schemeClr val="bg1"/>
                </a:solidFill>
              </a:rPr>
              <a:t>practitioners </a:t>
            </a:r>
          </a:p>
          <a:p>
            <a:pPr marL="631825"/>
            <a:r>
              <a:rPr lang="en-GB" sz="2400" dirty="0" smtClean="0">
                <a:solidFill>
                  <a:schemeClr val="bg1"/>
                </a:solidFill>
              </a:rPr>
              <a:t> to encourage </a:t>
            </a:r>
            <a:r>
              <a:rPr lang="en-GB" sz="2400" dirty="0">
                <a:solidFill>
                  <a:schemeClr val="bg1"/>
                </a:solidFill>
              </a:rPr>
              <a:t>learning and approaches across Areas.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393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38"/>
            <a:ext cx="10515600" cy="114316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Introduction to Curriculum for Wales guidance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730" y="1508289"/>
            <a:ext cx="10935093" cy="5071620"/>
          </a:xfrm>
        </p:spPr>
        <p:txBody>
          <a:bodyPr>
            <a:normAutofit/>
          </a:bodyPr>
          <a:lstStyle/>
          <a:p>
            <a:r>
              <a:rPr lang="en-GB" sz="2600" dirty="0">
                <a:solidFill>
                  <a:schemeClr val="bg1"/>
                </a:solidFill>
              </a:rPr>
              <a:t>Vision for every schools’ curriculum</a:t>
            </a:r>
          </a:p>
          <a:p>
            <a:r>
              <a:rPr lang="en-GB" sz="2600" dirty="0">
                <a:solidFill>
                  <a:schemeClr val="bg1"/>
                </a:solidFill>
              </a:rPr>
              <a:t>Explains the Curriculum for Wales framework</a:t>
            </a:r>
          </a:p>
          <a:p>
            <a:r>
              <a:rPr lang="en-GB" sz="2600" dirty="0">
                <a:solidFill>
                  <a:schemeClr val="bg1"/>
                </a:solidFill>
              </a:rPr>
              <a:t>Sets out what is different</a:t>
            </a:r>
          </a:p>
          <a:p>
            <a:r>
              <a:rPr lang="en-GB" sz="2600" dirty="0">
                <a:solidFill>
                  <a:schemeClr val="bg1"/>
                </a:solidFill>
              </a:rPr>
              <a:t>An integrated approach to learning and teaching (AoLEs / WMs)</a:t>
            </a:r>
          </a:p>
          <a:p>
            <a:r>
              <a:rPr lang="en-GB" sz="2600" dirty="0">
                <a:solidFill>
                  <a:schemeClr val="bg1"/>
                </a:solidFill>
              </a:rPr>
              <a:t>Designing a school curriculum</a:t>
            </a:r>
          </a:p>
          <a:p>
            <a:r>
              <a:rPr lang="en-GB" sz="2600" dirty="0">
                <a:solidFill>
                  <a:schemeClr val="bg1"/>
                </a:solidFill>
              </a:rPr>
              <a:t>Progression and assessment at the heart of curriculum design</a:t>
            </a:r>
          </a:p>
          <a:p>
            <a:r>
              <a:rPr lang="en-GB" sz="2600" dirty="0">
                <a:solidFill>
                  <a:schemeClr val="bg1"/>
                </a:solidFill>
              </a:rPr>
              <a:t>Importance of experiences, </a:t>
            </a:r>
            <a:r>
              <a:rPr lang="en-GB" sz="2600" b="1" dirty="0">
                <a:solidFill>
                  <a:schemeClr val="bg1"/>
                </a:solidFill>
              </a:rPr>
              <a:t>knowledge</a:t>
            </a:r>
            <a:r>
              <a:rPr lang="en-GB" sz="2600" dirty="0">
                <a:solidFill>
                  <a:schemeClr val="bg1"/>
                </a:solidFill>
              </a:rPr>
              <a:t> and skills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993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Summary of proposed </a:t>
            </a:r>
            <a:r>
              <a:rPr lang="en-GB" b="1" dirty="0" smtClean="0">
                <a:solidFill>
                  <a:schemeClr val="bg1"/>
                </a:solidFill>
              </a:rPr>
              <a:t>legislation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572" y="1621410"/>
            <a:ext cx="10812544" cy="4942052"/>
          </a:xfrm>
        </p:spPr>
        <p:txBody>
          <a:bodyPr>
            <a:normAutofit/>
          </a:bodyPr>
          <a:lstStyle/>
          <a:p>
            <a:r>
              <a:rPr lang="en-GB" sz="2600" dirty="0">
                <a:solidFill>
                  <a:schemeClr val="bg1"/>
                </a:solidFill>
              </a:rPr>
              <a:t>Just a summary to help schools think about the new curriculum</a:t>
            </a:r>
          </a:p>
          <a:p>
            <a:r>
              <a:rPr lang="en-GB" sz="2600" dirty="0">
                <a:solidFill>
                  <a:schemeClr val="bg1"/>
                </a:solidFill>
              </a:rPr>
              <a:t>Will be updated in 2021 light of Bill’s passage</a:t>
            </a:r>
          </a:p>
          <a:p>
            <a:r>
              <a:rPr lang="en-GB" sz="2600" dirty="0">
                <a:solidFill>
                  <a:schemeClr val="bg1"/>
                </a:solidFill>
              </a:rPr>
              <a:t>Sets out:</a:t>
            </a:r>
          </a:p>
          <a:p>
            <a:pPr lvl="1"/>
            <a:r>
              <a:rPr lang="en-GB" sz="2200" dirty="0">
                <a:solidFill>
                  <a:schemeClr val="bg1"/>
                </a:solidFill>
              </a:rPr>
              <a:t>Who the framework applies to</a:t>
            </a:r>
          </a:p>
          <a:p>
            <a:pPr lvl="1"/>
            <a:r>
              <a:rPr lang="en-GB" sz="2200" dirty="0">
                <a:solidFill>
                  <a:schemeClr val="bg1"/>
                </a:solidFill>
              </a:rPr>
              <a:t>Proposed legislative curriculum requirements for schools / settings</a:t>
            </a:r>
          </a:p>
          <a:p>
            <a:pPr lvl="1"/>
            <a:r>
              <a:rPr lang="en-GB" sz="2200" dirty="0">
                <a:solidFill>
                  <a:schemeClr val="bg1"/>
                </a:solidFill>
              </a:rPr>
              <a:t>Wider curriculum related requirements on schools </a:t>
            </a:r>
          </a:p>
        </p:txBody>
      </p:sp>
    </p:spTree>
    <p:extLst>
      <p:ext uri="{BB962C8B-B14F-4D97-AF65-F5344CB8AC3E}">
        <p14:creationId xmlns:p14="http://schemas.microsoft.com/office/powerpoint/2010/main" val="3969639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FF3C5B18883D4E21973B57C2EEED7FD1" version="1.0.0">
  <systemFields>
    <field name="Objective-Id">
      <value order="0">A28892165</value>
    </field>
    <field name="Objective-Title">
      <value order="0">Software Suppliers Forum - New Curriculum Presentation - Feb 2020</value>
    </field>
    <field name="Objective-Description">
      <value order="0"/>
    </field>
    <field name="Objective-CreationStamp">
      <value order="0">2020-01-31T11:08:23Z</value>
    </field>
    <field name="Objective-IsApproved">
      <value order="0">false</value>
    </field>
    <field name="Objective-IsPublished">
      <value order="0">true</value>
    </field>
    <field name="Objective-DatePublished">
      <value order="0">2020-02-03T17:35:17Z</value>
    </field>
    <field name="Objective-ModificationStamp">
      <value order="0">2020-02-03T17:35:17Z</value>
    </field>
    <field name="Objective-Owner">
      <value order="0">McCarthy, Pat (EPS - Curriculum)</value>
    </field>
    <field name="Objective-Path">
      <value order="0">Objective Global Folder:Business File Plan:Education &amp; Public Services (EPS):Education &amp; Public Services (EPS) - Operations Directorate:1 - Save:6. EPS Digital &amp; Strategic Communications:Strategic Communications &amp; Marketing - Education &amp; Welsh Language:Communications &amp; Marketing:Projects/ Campaigns:EPS Digital &amp; Strategic Communications - Communications &amp; Marketing - Autumn Headteachers Conference 2017 - 2017-2018:Presentations SWALEC</value>
    </field>
    <field name="Objective-Parent">
      <value order="0">Presentations SWALEC</value>
    </field>
    <field name="Objective-State">
      <value order="0">Published</value>
    </field>
    <field name="Objective-VersionId">
      <value order="0">vA57627621</value>
    </field>
    <field name="Objective-Version">
      <value order="0">3.0</value>
    </field>
    <field name="Objective-VersionNumber">
      <value order="0">4</value>
    </field>
    <field name="Objective-VersionComment">
      <value order="0"/>
    </field>
    <field name="Objective-FileNumber">
      <value order="0">qA1293370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Language">
        <value order="0">English (eng)</value>
      </field>
      <field name="Objective-Date Acquired">
        <value order="0"/>
      </field>
      <field name="Objective-What to Keep">
        <value order="0">No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3212</TotalTime>
  <Words>2070</Words>
  <Application>Microsoft Office PowerPoint</Application>
  <PresentationFormat>Widescreen</PresentationFormat>
  <Paragraphs>229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Frutiger 65</vt:lpstr>
      <vt:lpstr>Mangal</vt:lpstr>
      <vt:lpstr>Times New Roman</vt:lpstr>
      <vt:lpstr>Office Theme</vt:lpstr>
      <vt:lpstr>4_Office Theme</vt:lpstr>
      <vt:lpstr>PowerPoint Presentation</vt:lpstr>
      <vt:lpstr>Why are we changing curriculum and assessment? </vt:lpstr>
      <vt:lpstr>The purpose of the new curriculum and assessment arrangements is to support all children and young people to be:</vt:lpstr>
      <vt:lpstr>Defining our Curriculum for Wales </vt:lpstr>
      <vt:lpstr>  Refined Curriculum Model </vt:lpstr>
      <vt:lpstr>PowerPoint Presentation</vt:lpstr>
      <vt:lpstr>Overarching guidance</vt:lpstr>
      <vt:lpstr>Introduction to Curriculum for Wales guidance </vt:lpstr>
      <vt:lpstr>Summary of proposed legislation</vt:lpstr>
      <vt:lpstr>PowerPoint Presentation</vt:lpstr>
      <vt:lpstr>Six Areas of Learning and Experience (AoLE) </vt:lpstr>
      <vt:lpstr>Statements of What Matters in learning </vt:lpstr>
      <vt:lpstr>Principles of progression </vt:lpstr>
      <vt:lpstr>PowerPoint Presentation</vt:lpstr>
      <vt:lpstr>Designing your Curriculum: AoLE </vt:lpstr>
      <vt:lpstr>Assessment </vt:lpstr>
      <vt:lpstr>Assessment </vt:lpstr>
      <vt:lpstr>Assessment</vt:lpstr>
      <vt:lpstr>Assessment </vt:lpstr>
      <vt:lpstr>Assessment </vt:lpstr>
      <vt:lpstr>Qualifications </vt:lpstr>
      <vt:lpstr>Expectations for schools  </vt:lpstr>
      <vt:lpstr>Legislation </vt:lpstr>
      <vt:lpstr>Next steps – timeline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Hollie Edwards</dc:creator>
  <cp:lastModifiedBy>Maragakis, Manon (EPS - Curriculum Reform)</cp:lastModifiedBy>
  <cp:revision>328</cp:revision>
  <cp:lastPrinted>2018-07-03T06:30:30Z</cp:lastPrinted>
  <dcterms:created xsi:type="dcterms:W3CDTF">2017-09-21T08:19:29Z</dcterms:created>
  <dcterms:modified xsi:type="dcterms:W3CDTF">2020-02-03T17:35:11Z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A28892165</vt:lpwstr>
  </property>
  <property fmtid="{D5CDD505-2E9C-101B-9397-08002B2CF9AE}" pid="4" name="Objective-Title">
    <vt:lpwstr>Software Suppliers Forum - New Curriculum Presentation - Feb 2020</vt:lpwstr>
  </property>
  <property fmtid="{D5CDD505-2E9C-101B-9397-08002B2CF9AE}" pid="5" name="Objective-Comment">
    <vt:lpwstr/>
  </property>
  <property fmtid="{D5CDD505-2E9C-101B-9397-08002B2CF9AE}" pid="6" name="Objective-CreationStamp">
    <vt:filetime>2020-01-31T11:08:30Z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2020-02-03T17:35:17Z</vt:filetime>
  </property>
  <property fmtid="{D5CDD505-2E9C-101B-9397-08002B2CF9AE}" pid="10" name="Objective-ModificationStamp">
    <vt:filetime>2020-02-03T17:35:17Z</vt:filetime>
  </property>
  <property fmtid="{D5CDD505-2E9C-101B-9397-08002B2CF9AE}" pid="11" name="Objective-Owner">
    <vt:lpwstr>McCarthy, Pat (EPS - Curriculum)</vt:lpwstr>
  </property>
  <property fmtid="{D5CDD505-2E9C-101B-9397-08002B2CF9AE}" pid="12" name="Objective-Path">
    <vt:lpwstr>Objective Global Folder:Business File Plan:Education &amp; Public Services (EPS):Education &amp; Public Services (EPS) - Operations Directorate:1 - Save:6. EPS Digital &amp; Strategic Communications:Strategic Communications &amp; Marketing - Education &amp; Welsh Language:Communications &amp; Marketing:Projects/ Campaigns:EPS Digital &amp; Strategic Communications - Communications &amp; Marketing - Autumn Headteachers Conference 2017 - 2017-2018:Presentations SWALEC:</vt:lpwstr>
  </property>
  <property fmtid="{D5CDD505-2E9C-101B-9397-08002B2CF9AE}" pid="13" name="Objective-Parent">
    <vt:lpwstr>Presentations SWALEC</vt:lpwstr>
  </property>
  <property fmtid="{D5CDD505-2E9C-101B-9397-08002B2CF9AE}" pid="14" name="Objective-State">
    <vt:lpwstr>Published</vt:lpwstr>
  </property>
  <property fmtid="{D5CDD505-2E9C-101B-9397-08002B2CF9AE}" pid="15" name="Objective-Version">
    <vt:lpwstr>3.0</vt:lpwstr>
  </property>
  <property fmtid="{D5CDD505-2E9C-101B-9397-08002B2CF9AE}" pid="16" name="Objective-VersionNumber">
    <vt:r8>4</vt:r8>
  </property>
  <property fmtid="{D5CDD505-2E9C-101B-9397-08002B2CF9AE}" pid="17" name="Objective-VersionComment">
    <vt:lpwstr/>
  </property>
  <property fmtid="{D5CDD505-2E9C-101B-9397-08002B2CF9AE}" pid="18" name="Objective-FileNumber">
    <vt:lpwstr>qA1293370</vt:lpwstr>
  </property>
  <property fmtid="{D5CDD505-2E9C-101B-9397-08002B2CF9AE}" pid="19" name="Objective-Classification">
    <vt:lpwstr>[Inherited - Official]</vt:lpwstr>
  </property>
  <property fmtid="{D5CDD505-2E9C-101B-9397-08002B2CF9AE}" pid="20" name="Objective-Caveats">
    <vt:lpwstr/>
  </property>
  <property fmtid="{D5CDD505-2E9C-101B-9397-08002B2CF9AE}" pid="21" name="Objective-Language [system]">
    <vt:lpwstr>English (eng)</vt:lpwstr>
  </property>
  <property fmtid="{D5CDD505-2E9C-101B-9397-08002B2CF9AE}" pid="22" name="Objective-Date Acquired [system]">
    <vt:filetime>2019-04-07T23:00:00Z</vt:filetime>
  </property>
  <property fmtid="{D5CDD505-2E9C-101B-9397-08002B2CF9AE}" pid="23" name="Objective-What to Keep [system]">
    <vt:lpwstr>No</vt:lpwstr>
  </property>
  <property fmtid="{D5CDD505-2E9C-101B-9397-08002B2CF9AE}" pid="24" name="Objective-Official Translation [system]">
    <vt:lpwstr/>
  </property>
  <property fmtid="{D5CDD505-2E9C-101B-9397-08002B2CF9AE}" pid="25" name="Objective-Connect Creator [system]">
    <vt:lpwstr/>
  </property>
  <property fmtid="{D5CDD505-2E9C-101B-9397-08002B2CF9AE}" pid="26" name="Objective-Description">
    <vt:lpwstr/>
  </property>
  <property fmtid="{D5CDD505-2E9C-101B-9397-08002B2CF9AE}" pid="27" name="Objective-VersionId">
    <vt:lpwstr>vA57627621</vt:lpwstr>
  </property>
  <property fmtid="{D5CDD505-2E9C-101B-9397-08002B2CF9AE}" pid="28" name="Objective-Language">
    <vt:lpwstr>English (eng)</vt:lpwstr>
  </property>
  <property fmtid="{D5CDD505-2E9C-101B-9397-08002B2CF9AE}" pid="29" name="Objective-Date Acquired">
    <vt:lpwstr/>
  </property>
  <property fmtid="{D5CDD505-2E9C-101B-9397-08002B2CF9AE}" pid="30" name="Objective-What to Keep">
    <vt:lpwstr>No</vt:lpwstr>
  </property>
  <property fmtid="{D5CDD505-2E9C-101B-9397-08002B2CF9AE}" pid="31" name="Objective-Official Translation">
    <vt:lpwstr/>
  </property>
  <property fmtid="{D5CDD505-2E9C-101B-9397-08002B2CF9AE}" pid="32" name="Objective-Connect Creator">
    <vt:lpwstr/>
  </property>
</Properties>
</file>