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53"/>
  </p:notesMasterIdLst>
  <p:sldIdLst>
    <p:sldId id="256" r:id="rId2"/>
    <p:sldId id="257" r:id="rId3"/>
    <p:sldId id="258" r:id="rId4"/>
    <p:sldId id="279" r:id="rId5"/>
    <p:sldId id="280" r:id="rId6"/>
    <p:sldId id="281" r:id="rId7"/>
    <p:sldId id="282" r:id="rId8"/>
    <p:sldId id="283" r:id="rId9"/>
    <p:sldId id="284" r:id="rId10"/>
    <p:sldId id="285" r:id="rId11"/>
    <p:sldId id="286" r:id="rId12"/>
    <p:sldId id="287" r:id="rId13"/>
    <p:sldId id="288" r:id="rId14"/>
    <p:sldId id="289" r:id="rId15"/>
    <p:sldId id="260" r:id="rId16"/>
    <p:sldId id="295" r:id="rId17"/>
    <p:sldId id="296" r:id="rId18"/>
    <p:sldId id="297" r:id="rId19"/>
    <p:sldId id="298" r:id="rId20"/>
    <p:sldId id="299" r:id="rId21"/>
    <p:sldId id="300" r:id="rId22"/>
    <p:sldId id="301" r:id="rId23"/>
    <p:sldId id="302" r:id="rId24"/>
    <p:sldId id="303" r:id="rId25"/>
    <p:sldId id="304" r:id="rId26"/>
    <p:sldId id="305" r:id="rId27"/>
    <p:sldId id="306" r:id="rId28"/>
    <p:sldId id="307" r:id="rId29"/>
    <p:sldId id="308" r:id="rId30"/>
    <p:sldId id="261" r:id="rId31"/>
    <p:sldId id="262" r:id="rId32"/>
    <p:sldId id="263" r:id="rId33"/>
    <p:sldId id="264" r:id="rId34"/>
    <p:sldId id="265" r:id="rId35"/>
    <p:sldId id="275" r:id="rId36"/>
    <p:sldId id="276" r:id="rId37"/>
    <p:sldId id="292" r:id="rId38"/>
    <p:sldId id="293" r:id="rId39"/>
    <p:sldId id="294" r:id="rId40"/>
    <p:sldId id="266" r:id="rId41"/>
    <p:sldId id="267" r:id="rId42"/>
    <p:sldId id="268" r:id="rId43"/>
    <p:sldId id="278" r:id="rId44"/>
    <p:sldId id="269" r:id="rId45"/>
    <p:sldId id="274" r:id="rId46"/>
    <p:sldId id="277" r:id="rId47"/>
    <p:sldId id="290" r:id="rId48"/>
    <p:sldId id="291" r:id="rId49"/>
    <p:sldId id="272" r:id="rId50"/>
    <p:sldId id="271" r:id="rId51"/>
    <p:sldId id="273" r:id="rId52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84914" autoAdjust="0"/>
  </p:normalViewPr>
  <p:slideViewPr>
    <p:cSldViewPr snapToGrid="0" snapToObjects="1">
      <p:cViewPr varScale="1">
        <p:scale>
          <a:sx n="88" d="100"/>
          <a:sy n="88" d="100"/>
        </p:scale>
        <p:origin x="-570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87539B0-EC01-4AE2-8EA9-AD931453C49A}" type="datetimeFigureOut">
              <a:rPr lang="en-GB" smtClean="0"/>
              <a:t>30/08/2016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26F524D-F2D4-420B-BE5E-E3012F7E584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958584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7587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dirty="0" smtClean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090BB7-595B-4021-A687-890D70EB7458}" type="slidenum">
              <a:rPr lang="en-GB" smtClean="0"/>
              <a:t>14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3938878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1pPr>
            <a:lvl2pPr marL="714375" indent="-27463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2pPr>
            <a:lvl3pPr marL="1098550" indent="-21907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3pPr>
            <a:lvl4pPr marL="1538288" indent="-21907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4pPr>
            <a:lvl5pPr marL="1978025" indent="-21907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5pPr>
            <a:lvl6pPr marL="2435225" indent="-2190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6pPr>
            <a:lvl7pPr marL="2892425" indent="-2190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7pPr>
            <a:lvl8pPr marL="3349625" indent="-2190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8pPr>
            <a:lvl9pPr marL="3806825" indent="-2190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3D61756B-B5E6-4E9A-85D3-AA571E382C25}" type="slidenum">
              <a:rPr lang="en-GB" altLang="en-US" smtClean="0">
                <a:latin typeface="Arial" charset="0"/>
              </a:rPr>
              <a:pPr eaLnBrk="1" hangingPunct="1">
                <a:spcBef>
                  <a:spcPct val="0"/>
                </a:spcBef>
              </a:pPr>
              <a:t>22</a:t>
            </a:fld>
            <a:endParaRPr lang="en-GB" altLang="en-US" smtClean="0">
              <a:latin typeface="Arial" charset="0"/>
            </a:endParaRPr>
          </a:p>
        </p:txBody>
      </p:sp>
      <p:sp>
        <p:nvSpPr>
          <p:cNvPr id="174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7412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GB" altLang="en-US" smtClean="0"/>
          </a:p>
          <a:p>
            <a:pPr eaLnBrk="1" hangingPunct="1">
              <a:spcBef>
                <a:spcPct val="0"/>
              </a:spcBef>
            </a:pPr>
            <a:endParaRPr lang="en-GB" altLang="en-US" smtClean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1pPr>
            <a:lvl2pPr marL="714375" indent="-27463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2pPr>
            <a:lvl3pPr marL="1098550" indent="-21907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3pPr>
            <a:lvl4pPr marL="1538288" indent="-21907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4pPr>
            <a:lvl5pPr marL="1978025" indent="-21907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5pPr>
            <a:lvl6pPr marL="2435225" indent="-2190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6pPr>
            <a:lvl7pPr marL="2892425" indent="-2190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7pPr>
            <a:lvl8pPr marL="3349625" indent="-2190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8pPr>
            <a:lvl9pPr marL="3806825" indent="-2190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70820628-333C-48D0-B4D5-B5DA4B249765}" type="slidenum">
              <a:rPr lang="en-GB" altLang="en-US" smtClean="0">
                <a:latin typeface="Arial" charset="0"/>
              </a:rPr>
              <a:pPr eaLnBrk="1" hangingPunct="1">
                <a:spcBef>
                  <a:spcPct val="0"/>
                </a:spcBef>
              </a:pPr>
              <a:t>23</a:t>
            </a:fld>
            <a:endParaRPr lang="en-GB" altLang="en-US" smtClean="0">
              <a:latin typeface="Arial" charset="0"/>
            </a:endParaRPr>
          </a:p>
        </p:txBody>
      </p:sp>
      <p:sp>
        <p:nvSpPr>
          <p:cNvPr id="184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8436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GB" altLang="en-US" smtClean="0"/>
          </a:p>
          <a:p>
            <a:pPr eaLnBrk="1" hangingPunct="1">
              <a:spcBef>
                <a:spcPct val="0"/>
              </a:spcBef>
            </a:pPr>
            <a:endParaRPr lang="en-GB" altLang="en-US" smtClean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1pPr>
            <a:lvl2pPr marL="714375" indent="-27463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2pPr>
            <a:lvl3pPr marL="1098550" indent="-21907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3pPr>
            <a:lvl4pPr marL="1538288" indent="-21907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4pPr>
            <a:lvl5pPr marL="1978025" indent="-21907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5pPr>
            <a:lvl6pPr marL="2435225" indent="-2190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6pPr>
            <a:lvl7pPr marL="2892425" indent="-2190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7pPr>
            <a:lvl8pPr marL="3349625" indent="-2190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8pPr>
            <a:lvl9pPr marL="3806825" indent="-2190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EF5CD8E0-AAB3-486B-A71A-0CCE7126468D}" type="slidenum">
              <a:rPr lang="en-GB" altLang="en-US" smtClean="0">
                <a:latin typeface="Arial" charset="0"/>
              </a:rPr>
              <a:pPr eaLnBrk="1" hangingPunct="1">
                <a:spcBef>
                  <a:spcPct val="0"/>
                </a:spcBef>
              </a:pPr>
              <a:t>24</a:t>
            </a:fld>
            <a:endParaRPr lang="en-GB" altLang="en-US" smtClean="0">
              <a:latin typeface="Arial" charset="0"/>
            </a:endParaRPr>
          </a:p>
        </p:txBody>
      </p:sp>
      <p:sp>
        <p:nvSpPr>
          <p:cNvPr id="194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9460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GB" altLang="en-US" smtClean="0"/>
          </a:p>
          <a:p>
            <a:pPr eaLnBrk="1" hangingPunct="1">
              <a:spcBef>
                <a:spcPct val="0"/>
              </a:spcBef>
            </a:pPr>
            <a:endParaRPr lang="en-GB" altLang="en-US" smtClean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1pPr>
            <a:lvl2pPr marL="714375" indent="-27463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2pPr>
            <a:lvl3pPr marL="1098550" indent="-21907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3pPr>
            <a:lvl4pPr marL="1538288" indent="-21907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4pPr>
            <a:lvl5pPr marL="1978025" indent="-21907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5pPr>
            <a:lvl6pPr marL="2435225" indent="-2190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6pPr>
            <a:lvl7pPr marL="2892425" indent="-2190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7pPr>
            <a:lvl8pPr marL="3349625" indent="-2190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8pPr>
            <a:lvl9pPr marL="3806825" indent="-2190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F81C1C1E-CBBA-4279-AB90-F6853C268DE3}" type="slidenum">
              <a:rPr lang="en-GB" altLang="en-US" smtClean="0">
                <a:latin typeface="Arial" charset="0"/>
              </a:rPr>
              <a:pPr eaLnBrk="1" hangingPunct="1">
                <a:spcBef>
                  <a:spcPct val="0"/>
                </a:spcBef>
              </a:pPr>
              <a:t>25</a:t>
            </a:fld>
            <a:endParaRPr lang="en-GB" altLang="en-US" smtClean="0">
              <a:latin typeface="Arial" charset="0"/>
            </a:endParaRPr>
          </a:p>
        </p:txBody>
      </p:sp>
      <p:sp>
        <p:nvSpPr>
          <p:cNvPr id="204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0484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GB" altLang="en-US" smtClean="0"/>
          </a:p>
          <a:p>
            <a:pPr eaLnBrk="1" hangingPunct="1">
              <a:spcBef>
                <a:spcPct val="0"/>
              </a:spcBef>
            </a:pPr>
            <a:endParaRPr lang="en-GB" altLang="en-US" smtClean="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1pPr>
            <a:lvl2pPr marL="714375" indent="-27463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2pPr>
            <a:lvl3pPr marL="1098550" indent="-21907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3pPr>
            <a:lvl4pPr marL="1538288" indent="-21907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4pPr>
            <a:lvl5pPr marL="1978025" indent="-21907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5pPr>
            <a:lvl6pPr marL="2435225" indent="-2190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6pPr>
            <a:lvl7pPr marL="2892425" indent="-2190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7pPr>
            <a:lvl8pPr marL="3349625" indent="-2190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8pPr>
            <a:lvl9pPr marL="3806825" indent="-2190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585BABCE-FA53-4D4E-A9D4-DDA976F8AB5E}" type="slidenum">
              <a:rPr lang="en-GB" altLang="en-US" smtClean="0">
                <a:latin typeface="Arial" charset="0"/>
              </a:rPr>
              <a:pPr eaLnBrk="1" hangingPunct="1">
                <a:spcBef>
                  <a:spcPct val="0"/>
                </a:spcBef>
              </a:pPr>
              <a:t>26</a:t>
            </a:fld>
            <a:endParaRPr lang="en-GB" altLang="en-US" smtClean="0">
              <a:latin typeface="Arial" charset="0"/>
            </a:endParaRPr>
          </a:p>
        </p:txBody>
      </p:sp>
      <p:sp>
        <p:nvSpPr>
          <p:cNvPr id="215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1508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GB" altLang="en-US" smtClean="0"/>
          </a:p>
          <a:p>
            <a:pPr eaLnBrk="1" hangingPunct="1">
              <a:spcBef>
                <a:spcPct val="0"/>
              </a:spcBef>
            </a:pPr>
            <a:endParaRPr lang="en-GB" altLang="en-US" smtClean="0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1pPr>
            <a:lvl2pPr marL="714375" indent="-27463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2pPr>
            <a:lvl3pPr marL="1098550" indent="-21907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3pPr>
            <a:lvl4pPr marL="1538288" indent="-21907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4pPr>
            <a:lvl5pPr marL="1978025" indent="-21907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5pPr>
            <a:lvl6pPr marL="2435225" indent="-2190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6pPr>
            <a:lvl7pPr marL="2892425" indent="-2190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7pPr>
            <a:lvl8pPr marL="3349625" indent="-2190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8pPr>
            <a:lvl9pPr marL="3806825" indent="-2190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05E0DFD8-5319-42F3-B09D-D3532FC06BE7}" type="slidenum">
              <a:rPr lang="en-GB" altLang="en-US" smtClean="0">
                <a:latin typeface="Arial" charset="0"/>
              </a:rPr>
              <a:pPr eaLnBrk="1" hangingPunct="1">
                <a:spcBef>
                  <a:spcPct val="0"/>
                </a:spcBef>
              </a:pPr>
              <a:t>27</a:t>
            </a:fld>
            <a:endParaRPr lang="en-GB" altLang="en-US" smtClean="0">
              <a:latin typeface="Arial" charset="0"/>
            </a:endParaRPr>
          </a:p>
        </p:txBody>
      </p:sp>
      <p:sp>
        <p:nvSpPr>
          <p:cNvPr id="225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2532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GB" altLang="en-US" smtClean="0"/>
          </a:p>
          <a:p>
            <a:pPr eaLnBrk="1" hangingPunct="1">
              <a:spcBef>
                <a:spcPct val="0"/>
              </a:spcBef>
            </a:pPr>
            <a:endParaRPr lang="en-GB" altLang="en-US" smtClean="0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1pPr>
            <a:lvl2pPr marL="714375" indent="-27463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2pPr>
            <a:lvl3pPr marL="1098550" indent="-21907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3pPr>
            <a:lvl4pPr marL="1538288" indent="-21907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4pPr>
            <a:lvl5pPr marL="1978025" indent="-21907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5pPr>
            <a:lvl6pPr marL="2435225" indent="-2190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6pPr>
            <a:lvl7pPr marL="2892425" indent="-2190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7pPr>
            <a:lvl8pPr marL="3349625" indent="-2190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8pPr>
            <a:lvl9pPr marL="3806825" indent="-2190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8883B428-B253-4CF7-A27A-0B8906D5DC61}" type="slidenum">
              <a:rPr lang="en-GB" altLang="en-US" smtClean="0">
                <a:latin typeface="Arial" charset="0"/>
              </a:rPr>
              <a:pPr eaLnBrk="1" hangingPunct="1">
                <a:spcBef>
                  <a:spcPct val="0"/>
                </a:spcBef>
              </a:pPr>
              <a:t>28</a:t>
            </a:fld>
            <a:endParaRPr lang="en-GB" altLang="en-US" smtClean="0">
              <a:latin typeface="Arial" charset="0"/>
            </a:endParaRPr>
          </a:p>
        </p:txBody>
      </p:sp>
      <p:sp>
        <p:nvSpPr>
          <p:cNvPr id="235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3556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GB" altLang="en-US" smtClean="0"/>
          </a:p>
          <a:p>
            <a:pPr eaLnBrk="1" hangingPunct="1">
              <a:spcBef>
                <a:spcPct val="0"/>
              </a:spcBef>
            </a:pPr>
            <a:endParaRPr lang="en-GB" altLang="en-US" smtClean="0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1pPr>
            <a:lvl2pPr marL="714375" indent="-27463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2pPr>
            <a:lvl3pPr marL="1098550" indent="-21907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3pPr>
            <a:lvl4pPr marL="1538288" indent="-21907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4pPr>
            <a:lvl5pPr marL="1978025" indent="-21907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5pPr>
            <a:lvl6pPr marL="2435225" indent="-2190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6pPr>
            <a:lvl7pPr marL="2892425" indent="-2190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7pPr>
            <a:lvl8pPr marL="3349625" indent="-2190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8pPr>
            <a:lvl9pPr marL="3806825" indent="-2190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7E43200F-50A5-4A06-BC0C-BF1E14D12E35}" type="slidenum">
              <a:rPr lang="en-GB" altLang="en-US" smtClean="0">
                <a:latin typeface="Arial" charset="0"/>
              </a:rPr>
              <a:pPr eaLnBrk="1" hangingPunct="1">
                <a:spcBef>
                  <a:spcPct val="0"/>
                </a:spcBef>
              </a:pPr>
              <a:t>29</a:t>
            </a:fld>
            <a:endParaRPr lang="en-GB" altLang="en-US" smtClean="0">
              <a:latin typeface="Arial" charset="0"/>
            </a:endParaRPr>
          </a:p>
        </p:txBody>
      </p:sp>
      <p:sp>
        <p:nvSpPr>
          <p:cNvPr id="245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4580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GB" altLang="en-US" smtClean="0"/>
          </a:p>
          <a:p>
            <a:pPr eaLnBrk="1" hangingPunct="1">
              <a:spcBef>
                <a:spcPct val="0"/>
              </a:spcBef>
            </a:pPr>
            <a:endParaRPr lang="en-GB" altLang="en-US" smtClean="0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6F524D-F2D4-420B-BE5E-E3012F7E584F}" type="slidenum">
              <a:rPr lang="en-GB" smtClean="0"/>
              <a:t>35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0617725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090BB7-595B-4021-A687-890D70EB7458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02516064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Sum General education</a:t>
            </a:r>
            <a:r>
              <a:rPr lang="en-GB" dirty="0" smtClean="0"/>
              <a:t> 			</a:t>
            </a:r>
            <a:r>
              <a:rPr lang="en-GB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887, 	Per cent	</a:t>
            </a:r>
            <a:r>
              <a:rPr lang="en-GB" dirty="0" smtClean="0"/>
              <a:t> </a:t>
            </a:r>
            <a:r>
              <a:rPr lang="en-GB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8.7</a:t>
            </a:r>
            <a:r>
              <a:rPr lang="en-GB" dirty="0" smtClean="0"/>
              <a:t> </a:t>
            </a:r>
          </a:p>
          <a:p>
            <a:r>
              <a:rPr lang="en-GB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Sum General +Other general Qualification</a:t>
            </a:r>
            <a:r>
              <a:rPr lang="en-GB" dirty="0" smtClean="0"/>
              <a:t> </a:t>
            </a:r>
            <a:r>
              <a:rPr lang="en-GB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       	1,278 , 	12.6</a:t>
            </a:r>
            <a:r>
              <a:rPr lang="en-GB" dirty="0" smtClean="0"/>
              <a:t> per cent</a:t>
            </a:r>
          </a:p>
          <a:p>
            <a:endParaRPr lang="en-GB" dirty="0" smtClean="0"/>
          </a:p>
          <a:p>
            <a:r>
              <a:rPr lang="en-GB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BTEC in Name </a:t>
            </a:r>
            <a:r>
              <a:rPr lang="en-GB" dirty="0" smtClean="0"/>
              <a:t> 			</a:t>
            </a:r>
            <a:r>
              <a:rPr lang="en-GB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925,</a:t>
            </a:r>
            <a:r>
              <a:rPr lang="en-GB" sz="1200" b="0" i="0" u="none" strike="noStrike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	</a:t>
            </a:r>
            <a:r>
              <a:rPr lang="en-GB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21.7</a:t>
            </a:r>
            <a:r>
              <a:rPr lang="en-GB" dirty="0" smtClean="0"/>
              <a:t> per cent</a:t>
            </a:r>
          </a:p>
          <a:p>
            <a:endParaRPr lang="en-GB" dirty="0" smtClean="0"/>
          </a:p>
          <a:p>
            <a:r>
              <a:rPr lang="en-GB" dirty="0" smtClean="0"/>
              <a:t>88 distinct</a:t>
            </a:r>
            <a:r>
              <a:rPr lang="en-GB" baseline="0" dirty="0" smtClean="0"/>
              <a:t> learning activity type names in 1162 learning activities currently compared to 20 qualification types.</a:t>
            </a:r>
          </a:p>
          <a:p>
            <a:r>
              <a:rPr lang="en-GB" baseline="0" dirty="0" smtClean="0"/>
              <a:t>242 programs listed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6F524D-F2D4-420B-BE5E-E3012F7E584F}" type="slidenum">
              <a:rPr lang="en-GB" smtClean="0"/>
              <a:t>36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111312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090BB7-595B-4021-A687-890D70EB7458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0251606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090BB7-595B-4021-A687-890D70EB7458}" type="slidenum">
              <a:rPr lang="en-GB" smtClean="0"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0251606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090BB7-595B-4021-A687-890D70EB7458}" type="slidenum">
              <a:rPr lang="en-GB" smtClean="0"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0251606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090BB7-595B-4021-A687-890D70EB7458}" type="slidenum">
              <a:rPr lang="en-GB" smtClean="0"/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0028069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090BB7-595B-4021-A687-890D70EB7458}" type="slidenum">
              <a:rPr lang="en-GB" smtClean="0"/>
              <a:t>11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0251606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090BB7-595B-4021-A687-890D70EB7458}" type="slidenum">
              <a:rPr lang="en-GB" smtClean="0"/>
              <a:t>12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0251606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090BB7-595B-4021-A687-890D70EB7458}" type="slidenum">
              <a:rPr lang="en-GB" smtClean="0"/>
              <a:t>13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0251606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5B36BD-8B87-674B-B37A-9F86BA08490C}" type="datetimeFigureOut">
              <a:rPr lang="en-US" smtClean="0"/>
              <a:t>8/30/2016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689CA-9909-284B-B2CC-404496F9F74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02822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5B36BD-8B87-674B-B37A-9F86BA08490C}" type="datetimeFigureOut">
              <a:rPr lang="en-US" smtClean="0"/>
              <a:t>8/30/2016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689CA-9909-284B-B2CC-404496F9F74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54289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5B36BD-8B87-674B-B37A-9F86BA08490C}" type="datetimeFigureOut">
              <a:rPr lang="en-US" smtClean="0"/>
              <a:t>8/30/2016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689CA-9909-284B-B2CC-404496F9F74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67014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5B36BD-8B87-674B-B37A-9F86BA08490C}" type="datetimeFigureOut">
              <a:rPr lang="en-US" smtClean="0"/>
              <a:t>8/30/2016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689CA-9909-284B-B2CC-404496F9F74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37671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5B36BD-8B87-674B-B37A-9F86BA08490C}" type="datetimeFigureOut">
              <a:rPr lang="en-US" smtClean="0"/>
              <a:t>8/30/2016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689CA-9909-284B-B2CC-404496F9F74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04198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5B36BD-8B87-674B-B37A-9F86BA08490C}" type="datetimeFigureOut">
              <a:rPr lang="en-US" smtClean="0"/>
              <a:t>8/30/2016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689CA-9909-284B-B2CC-404496F9F74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02190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5B36BD-8B87-674B-B37A-9F86BA08490C}" type="datetimeFigureOut">
              <a:rPr lang="en-US" smtClean="0"/>
              <a:t>8/30/2016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689CA-9909-284B-B2CC-404496F9F74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60179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5B36BD-8B87-674B-B37A-9F86BA08490C}" type="datetimeFigureOut">
              <a:rPr lang="en-US" smtClean="0"/>
              <a:t>8/30/2016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689CA-9909-284B-B2CC-404496F9F74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67081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5B36BD-8B87-674B-B37A-9F86BA08490C}" type="datetimeFigureOut">
              <a:rPr lang="en-US" smtClean="0"/>
              <a:t>8/30/2016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689CA-9909-284B-B2CC-404496F9F74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83522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5B36BD-8B87-674B-B37A-9F86BA08490C}" type="datetimeFigureOut">
              <a:rPr lang="en-US" smtClean="0"/>
              <a:t>8/30/2016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689CA-9909-284B-B2CC-404496F9F74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8546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5B36BD-8B87-674B-B37A-9F86BA08490C}" type="datetimeFigureOut">
              <a:rPr lang="en-US" smtClean="0"/>
              <a:t>8/30/2016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689CA-9909-284B-B2CC-404496F9F74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91688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45B36BD-8B87-674B-B37A-9F86BA08490C}" type="datetimeFigureOut">
              <a:rPr lang="en-US" smtClean="0"/>
              <a:t>8/30/2016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E1689CA-9909-284B-B2CC-404496F9F74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44323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jpe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emf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emf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em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hyperlink" Target="https://statswales.gov.wales/Catalogue/Education-and-Skills/Schools-and-Teachers/Examinations-and-Assessments/Advanced-Level-and-Equivalent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emf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hyperlink" Target="https://www.qiw.wales/" TargetMode="External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4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PowerPoint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740303" y="2751938"/>
            <a:ext cx="5314725" cy="13849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sz="3200" b="1" dirty="0"/>
              <a:t>Post 16 Collection </a:t>
            </a:r>
            <a:endParaRPr lang="en-GB" sz="3200" b="1" dirty="0" smtClean="0"/>
          </a:p>
          <a:p>
            <a:pPr algn="ctr"/>
            <a:r>
              <a:rPr lang="en-GB" sz="3200" b="1" dirty="0" smtClean="0"/>
              <a:t>Software </a:t>
            </a:r>
            <a:r>
              <a:rPr lang="en-GB" sz="3200" b="1" dirty="0"/>
              <a:t>Development </a:t>
            </a:r>
            <a:r>
              <a:rPr lang="en-GB" sz="3200" b="1" dirty="0" smtClean="0"/>
              <a:t>Forum</a:t>
            </a:r>
          </a:p>
          <a:p>
            <a:pPr algn="ctr"/>
            <a:r>
              <a:rPr lang="en-GB" sz="2000" dirty="0"/>
              <a:t>24 August 2016</a:t>
            </a:r>
            <a:r>
              <a:rPr lang="en-GB" sz="2000" dirty="0" smtClean="0"/>
              <a:t> </a:t>
            </a:r>
            <a:endParaRPr lang="en-GB" sz="2000" b="1" dirty="0"/>
          </a:p>
        </p:txBody>
      </p:sp>
    </p:spTree>
    <p:extLst>
      <p:ext uri="{BB962C8B-B14F-4D97-AF65-F5344CB8AC3E}">
        <p14:creationId xmlns:p14="http://schemas.microsoft.com/office/powerpoint/2010/main" val="26675190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4082"/>
          </a:xfrm>
        </p:spPr>
        <p:txBody>
          <a:bodyPr>
            <a:noAutofit/>
          </a:bodyPr>
          <a:lstStyle/>
          <a:p>
            <a:r>
              <a:rPr lang="en-GB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Data quality issues</a:t>
            </a:r>
            <a:endParaRPr lang="en-GB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1196753"/>
            <a:ext cx="8229600" cy="4968552"/>
          </a:xfrm>
        </p:spPr>
        <p:txBody>
          <a:bodyPr>
            <a:normAutofit/>
          </a:bodyPr>
          <a:lstStyle/>
          <a:p>
            <a:pPr algn="just"/>
            <a:r>
              <a:rPr lang="en-GB" dirty="0" smtClean="0">
                <a:latin typeface="Arial" panose="020B0604020202020204" pitchFamily="34" charset="0"/>
                <a:cs typeface="Arial" panose="020B0604020202020204" pitchFamily="34" charset="0"/>
              </a:rPr>
              <a:t>Pupils 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recorded on the </a:t>
            </a:r>
            <a:r>
              <a:rPr lang="en-GB" dirty="0" smtClean="0">
                <a:latin typeface="Arial" panose="020B0604020202020204" pitchFamily="34" charset="0"/>
                <a:cs typeface="Arial" panose="020B0604020202020204" pitchFamily="34" charset="0"/>
              </a:rPr>
              <a:t>January 2015 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PLASC </a:t>
            </a:r>
            <a:r>
              <a:rPr lang="en-GB" dirty="0" smtClean="0">
                <a:latin typeface="Arial" panose="020B0604020202020204" pitchFamily="34" charset="0"/>
                <a:cs typeface="Arial" panose="020B0604020202020204" pitchFamily="34" charset="0"/>
              </a:rPr>
              <a:t>but not in post-16 collection</a:t>
            </a:r>
          </a:p>
          <a:p>
            <a:pPr marL="0" indent="0" algn="just">
              <a:buNone/>
            </a:pPr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n-GB" dirty="0" smtClean="0">
                <a:latin typeface="Arial" panose="020B0604020202020204" pitchFamily="34" charset="0"/>
                <a:cs typeface="Arial" panose="020B0604020202020204" pitchFamily="34" charset="0"/>
              </a:rPr>
              <a:t>Anomalies in 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the proportion of Key Skills </a:t>
            </a:r>
            <a:r>
              <a:rPr lang="en-GB" dirty="0" smtClean="0">
                <a:latin typeface="Arial" panose="020B0604020202020204" pitchFamily="34" charset="0"/>
                <a:cs typeface="Arial" panose="020B0604020202020204" pitchFamily="34" charset="0"/>
              </a:rPr>
              <a:t> provision (varied considerably between schools and LAs)</a:t>
            </a:r>
          </a:p>
          <a:p>
            <a:pPr marL="0" indent="0" algn="just">
              <a:buNone/>
            </a:pPr>
            <a:endParaRPr lang="en-GB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n-GB" dirty="0" smtClean="0">
                <a:latin typeface="Arial" panose="020B0604020202020204" pitchFamily="34" charset="0"/>
                <a:cs typeface="Arial" panose="020B0604020202020204" pitchFamily="34" charset="0"/>
              </a:rPr>
              <a:t>Contradictions between ‘Completion status’ 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and </a:t>
            </a:r>
            <a:r>
              <a:rPr lang="en-GB" dirty="0" smtClean="0">
                <a:latin typeface="Arial" panose="020B0604020202020204" pitchFamily="34" charset="0"/>
                <a:cs typeface="Arial" panose="020B0604020202020204" pitchFamily="34" charset="0"/>
              </a:rPr>
              <a:t>‘Expected 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r>
              <a:rPr lang="en-GB" dirty="0" smtClean="0">
                <a:latin typeface="Arial" panose="020B0604020202020204" pitchFamily="34" charset="0"/>
                <a:cs typeface="Arial" panose="020B0604020202020204" pitchFamily="34" charset="0"/>
              </a:rPr>
              <a:t>nd 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r>
              <a:rPr lang="en-GB" dirty="0" smtClean="0">
                <a:latin typeface="Arial" panose="020B0604020202020204" pitchFamily="34" charset="0"/>
                <a:cs typeface="Arial" panose="020B0604020202020204" pitchFamily="34" charset="0"/>
              </a:rPr>
              <a:t>ate’</a:t>
            </a:r>
          </a:p>
        </p:txBody>
      </p:sp>
      <p:pic>
        <p:nvPicPr>
          <p:cNvPr id="4" name="Picture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329712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504419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002" name="Rectangle 2"/>
          <p:cNvSpPr>
            <a:spLocks noGrp="1" noChangeArrowheads="1"/>
          </p:cNvSpPr>
          <p:nvPr>
            <p:ph type="title"/>
          </p:nvPr>
        </p:nvSpPr>
        <p:spPr>
          <a:xfrm>
            <a:off x="462988" y="130622"/>
            <a:ext cx="8229600" cy="706090"/>
          </a:xfrm>
        </p:spPr>
        <p:txBody>
          <a:bodyPr>
            <a:normAutofit/>
          </a:bodyPr>
          <a:lstStyle/>
          <a:p>
            <a:r>
              <a:rPr lang="en-GB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Data Quality: Pupil Coverage</a:t>
            </a:r>
            <a:endParaRPr lang="en-GB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28004" name="Picture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329712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4"/>
          <p:cNvSpPr/>
          <p:nvPr/>
        </p:nvSpPr>
        <p:spPr>
          <a:xfrm>
            <a:off x="575556" y="3789040"/>
            <a:ext cx="7992888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lvl="0" indent="-457200">
              <a:buFont typeface="Arial" panose="020B0604020202020204" pitchFamily="34" charset="0"/>
              <a:buChar char="•"/>
            </a:pPr>
            <a:r>
              <a:rPr lang="en-GB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All learners on the January PLASC should be included in the post-16 return</a:t>
            </a:r>
          </a:p>
          <a:p>
            <a:pPr marL="457200" lvl="0" indent="-457200">
              <a:buFont typeface="Arial" panose="020B0604020202020204" pitchFamily="34" charset="0"/>
              <a:buChar char="•"/>
            </a:pPr>
            <a:endParaRPr lang="en-GB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Picture 6"/>
          <p:cNvPicPr/>
          <p:nvPr/>
        </p:nvPicPr>
        <p:blipFill rotWithShape="1">
          <a:blip r:embed="rId4"/>
          <a:srcRect l="2726" t="21643" r="21763" b="27455"/>
          <a:stretch/>
        </p:blipFill>
        <p:spPr bwMode="auto">
          <a:xfrm>
            <a:off x="1475656" y="908720"/>
            <a:ext cx="5339481" cy="2736304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1782735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002" name="Rectangle 2"/>
          <p:cNvSpPr>
            <a:spLocks noGrp="1" noChangeArrowheads="1"/>
          </p:cNvSpPr>
          <p:nvPr>
            <p:ph type="title"/>
          </p:nvPr>
        </p:nvSpPr>
        <p:spPr>
          <a:xfrm>
            <a:off x="462988" y="130622"/>
            <a:ext cx="8229600" cy="706090"/>
          </a:xfrm>
        </p:spPr>
        <p:txBody>
          <a:bodyPr>
            <a:normAutofit/>
          </a:bodyPr>
          <a:lstStyle/>
          <a:p>
            <a:r>
              <a:rPr lang="en-GB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Data Quality: Learning Activities</a:t>
            </a:r>
            <a:endParaRPr lang="en-GB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28004" name="Picture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329712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4"/>
          <p:cNvSpPr/>
          <p:nvPr/>
        </p:nvSpPr>
        <p:spPr>
          <a:xfrm>
            <a:off x="683568" y="4365104"/>
            <a:ext cx="7992888" cy="23698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lvl="0" indent="-457200">
              <a:buFont typeface="Arial" panose="020B0604020202020204" pitchFamily="34" charset="0"/>
              <a:buChar char="•"/>
            </a:pPr>
            <a:r>
              <a:rPr lang="en-GB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All learning activities should be included</a:t>
            </a:r>
          </a:p>
          <a:p>
            <a:pPr marL="457200" lvl="0" indent="-457200">
              <a:buFont typeface="Arial" panose="020B0604020202020204" pitchFamily="34" charset="0"/>
              <a:buChar char="•"/>
            </a:pP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G</a:t>
            </a:r>
            <a:r>
              <a:rPr lang="en-GB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enerally automatically </a:t>
            </a: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extracted from </a:t>
            </a:r>
            <a:r>
              <a:rPr lang="en-GB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MIS</a:t>
            </a:r>
          </a:p>
          <a:p>
            <a:pPr marL="457200" lvl="0" indent="-457200">
              <a:buFont typeface="Arial" panose="020B0604020202020204" pitchFamily="34" charset="0"/>
              <a:buChar char="•"/>
            </a:pPr>
            <a:r>
              <a:rPr lang="en-GB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Where timetable details are not </a:t>
            </a: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input </a:t>
            </a:r>
            <a:r>
              <a:rPr lang="en-GB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(eg Key Skills), information must be manually entered</a:t>
            </a:r>
          </a:p>
          <a:p>
            <a:pPr marL="457200" lvl="0" indent="-457200">
              <a:buFont typeface="Arial" panose="020B0604020202020204" pitchFamily="34" charset="0"/>
              <a:buChar char="•"/>
            </a:pP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GB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ndicates </a:t>
            </a: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under-reporting of </a:t>
            </a:r>
            <a:r>
              <a:rPr lang="en-GB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learning </a:t>
            </a: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activities which </a:t>
            </a:r>
            <a:r>
              <a:rPr lang="en-GB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skews learning </a:t>
            </a: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activity completion rates</a:t>
            </a:r>
            <a:r>
              <a:rPr lang="en-GB" sz="2800" dirty="0"/>
              <a:t>	</a:t>
            </a:r>
          </a:p>
        </p:txBody>
      </p:sp>
      <p:pic>
        <p:nvPicPr>
          <p:cNvPr id="8" name="Picture 7"/>
          <p:cNvPicPr/>
          <p:nvPr/>
        </p:nvPicPr>
        <p:blipFill rotWithShape="1">
          <a:blip r:embed="rId4"/>
          <a:srcRect l="2245" t="21843" r="30581" b="26052"/>
          <a:stretch/>
        </p:blipFill>
        <p:spPr bwMode="auto">
          <a:xfrm>
            <a:off x="1475656" y="836712"/>
            <a:ext cx="5832648" cy="3456384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737323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002" name="Rectangle 2"/>
          <p:cNvSpPr>
            <a:spLocks noGrp="1" noChangeArrowheads="1"/>
          </p:cNvSpPr>
          <p:nvPr>
            <p:ph type="title"/>
          </p:nvPr>
        </p:nvSpPr>
        <p:spPr>
          <a:xfrm>
            <a:off x="462988" y="130622"/>
            <a:ext cx="8229600" cy="706090"/>
          </a:xfrm>
        </p:spPr>
        <p:txBody>
          <a:bodyPr>
            <a:normAutofit/>
          </a:bodyPr>
          <a:lstStyle/>
          <a:p>
            <a:r>
              <a:rPr lang="en-GB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Data Quality: Completion Status</a:t>
            </a:r>
            <a:endParaRPr lang="en-GB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28004" name="Picture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329712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4"/>
          <p:cNvSpPr/>
          <p:nvPr/>
        </p:nvSpPr>
        <p:spPr>
          <a:xfrm>
            <a:off x="683568" y="4365104"/>
            <a:ext cx="7992888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lvl="0" indent="-457200" algn="just">
              <a:buFont typeface="Arial" panose="020B0604020202020204" pitchFamily="34" charset="0"/>
              <a:buChar char="•"/>
            </a:pPr>
            <a:r>
              <a:rPr lang="en-GB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Only those completed or withdrawn included in the calculation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en-GB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Completion </a:t>
            </a: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status is </a:t>
            </a:r>
            <a:r>
              <a:rPr lang="en-GB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similar </a:t>
            </a: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to the previous </a:t>
            </a:r>
            <a:r>
              <a:rPr lang="en-GB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year - slightly </a:t>
            </a: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higher proportion of </a:t>
            </a:r>
            <a:r>
              <a:rPr lang="en-GB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withdrawn</a:t>
            </a:r>
          </a:p>
          <a:p>
            <a:pPr marL="457200" lvl="0" indent="-457200" algn="just">
              <a:buFont typeface="Arial" panose="020B0604020202020204" pitchFamily="34" charset="0"/>
              <a:buChar char="•"/>
            </a:pP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Continuing – two year courses (eg BTEC extended diplomas</a:t>
            </a:r>
            <a:r>
              <a:rPr lang="en-GB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)?</a:t>
            </a:r>
            <a:endParaRPr lang="en-GB" sz="2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Picture 6"/>
          <p:cNvPicPr/>
          <p:nvPr/>
        </p:nvPicPr>
        <p:blipFill rotWithShape="1">
          <a:blip r:embed="rId4"/>
          <a:srcRect l="2084" t="22244" r="49178" b="27255"/>
          <a:stretch/>
        </p:blipFill>
        <p:spPr bwMode="auto">
          <a:xfrm>
            <a:off x="1331640" y="908720"/>
            <a:ext cx="5688632" cy="3384376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3164572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002" name="Rectangle 2"/>
          <p:cNvSpPr>
            <a:spLocks noGrp="1" noChangeArrowheads="1"/>
          </p:cNvSpPr>
          <p:nvPr>
            <p:ph type="title"/>
          </p:nvPr>
        </p:nvSpPr>
        <p:spPr>
          <a:xfrm>
            <a:off x="467544" y="116632"/>
            <a:ext cx="8091768" cy="864096"/>
          </a:xfrm>
        </p:spPr>
        <p:txBody>
          <a:bodyPr>
            <a:normAutofit/>
          </a:bodyPr>
          <a:lstStyle/>
          <a:p>
            <a:pPr algn="l"/>
            <a:r>
              <a:rPr lang="en-GB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Questions</a:t>
            </a:r>
            <a:endParaRPr lang="en-GB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457200" y="1124744"/>
            <a:ext cx="8229600" cy="4929411"/>
          </a:xfrm>
        </p:spPr>
        <p:txBody>
          <a:bodyPr>
            <a:normAutofit/>
          </a:bodyPr>
          <a:lstStyle/>
          <a:p>
            <a:pPr>
              <a:spcAft>
                <a:spcPts val="1200"/>
              </a:spcAft>
            </a:pPr>
            <a:r>
              <a:rPr lang="en-GB" dirty="0" smtClean="0">
                <a:latin typeface="Arial" panose="020B0604020202020204" pitchFamily="34" charset="0"/>
                <a:cs typeface="Arial" panose="020B0604020202020204" pitchFamily="34" charset="0"/>
              </a:rPr>
              <a:t>Are there changes that can be made to the MIS systems to help improve data quality?</a:t>
            </a:r>
          </a:p>
          <a:p>
            <a:pPr>
              <a:spcAft>
                <a:spcPts val="1200"/>
              </a:spcAft>
            </a:pPr>
            <a:r>
              <a:rPr lang="en-GB" dirty="0" smtClean="0">
                <a:latin typeface="Arial" panose="020B0604020202020204" pitchFamily="34" charset="0"/>
                <a:cs typeface="Arial" panose="020B0604020202020204" pitchFamily="34" charset="0"/>
              </a:rPr>
              <a:t>Do you have any other feedback?</a:t>
            </a:r>
          </a:p>
        </p:txBody>
      </p:sp>
      <p:pic>
        <p:nvPicPr>
          <p:cNvPr id="128004" name="Picture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329712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358278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2900" lvl="1" indent="-342900">
              <a:buFont typeface="Arial"/>
              <a:buChar char="•"/>
            </a:pPr>
            <a:r>
              <a:rPr lang="en-GB" sz="3200" dirty="0" smtClean="0"/>
              <a:t>Funding </a:t>
            </a:r>
            <a:r>
              <a:rPr lang="en-GB" sz="3200" dirty="0"/>
              <a:t>&amp; </a:t>
            </a:r>
            <a:r>
              <a:rPr lang="en-GB" sz="3200" dirty="0" smtClean="0"/>
              <a:t>planning</a:t>
            </a:r>
          </a:p>
          <a:p>
            <a:pPr marL="0" lvl="1" indent="0">
              <a:buNone/>
            </a:pPr>
            <a:r>
              <a:rPr lang="en-GB" sz="3200" dirty="0" smtClean="0"/>
              <a:t>£</a:t>
            </a:r>
            <a:r>
              <a:rPr lang="en-GB" dirty="0" smtClean="0"/>
              <a:t>£</a:t>
            </a:r>
            <a:r>
              <a:rPr lang="en-GB" sz="2400" dirty="0"/>
              <a:t>£</a:t>
            </a:r>
          </a:p>
          <a:p>
            <a:pPr marL="0" lvl="1" indent="0">
              <a:buNone/>
            </a:pPr>
            <a:endParaRPr lang="en-GB" dirty="0"/>
          </a:p>
          <a:p>
            <a:pPr marL="0" lvl="1" indent="0">
              <a:buNone/>
            </a:pPr>
            <a:endParaRPr lang="en-GB" sz="3200" dirty="0" smtClean="0"/>
          </a:p>
        </p:txBody>
      </p:sp>
      <p:pic>
        <p:nvPicPr>
          <p:cNvPr id="11266" name="Picture 2" descr="C:\Users\williamsm029\AppData\Local\Microsoft\Windows\Temporary Internet Files\Content.Outlook\JR9GW4ET\ThinkstockPhotos-45079502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7139" y="2663300"/>
            <a:ext cx="3606090" cy="24040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67" name="Picture 3" descr="C:\Users\williamsm029\AppData\Local\Microsoft\Windows\Temporary Internet Files\Content.Outlook\JR9GW4ET\ThinkstockPhotos-516928774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18986" y="3300119"/>
            <a:ext cx="4572000" cy="304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84793666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4" descr="PPT Cover inc lo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51" name="Text Box 5"/>
          <p:cNvSpPr txBox="1">
            <a:spLocks noChangeArrowheads="1"/>
          </p:cNvSpPr>
          <p:nvPr/>
        </p:nvSpPr>
        <p:spPr bwMode="auto">
          <a:xfrm>
            <a:off x="611188" y="277813"/>
            <a:ext cx="5486400" cy="381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4000" b="1">
                <a:solidFill>
                  <a:schemeClr val="bg1"/>
                </a:solidFill>
              </a:rPr>
              <a:t>System Cynllunio a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4000" b="1">
                <a:solidFill>
                  <a:schemeClr val="bg1"/>
                </a:solidFill>
              </a:rPr>
              <a:t>Chyllido Ôl-16</a:t>
            </a:r>
            <a:r>
              <a:rPr lang="en-GB" altLang="en-US" sz="4000"/>
              <a:t>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GB" altLang="en-US" sz="4000"/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4000" b="1">
                <a:solidFill>
                  <a:schemeClr val="bg1"/>
                </a:solidFill>
                <a:cs typeface="Arial" charset="0"/>
              </a:rPr>
              <a:t>Post</a:t>
            </a:r>
            <a:r>
              <a:rPr lang="en-GB" altLang="en-US" sz="4000" b="1">
                <a:solidFill>
                  <a:schemeClr val="bg1"/>
                </a:solidFill>
              </a:rPr>
              <a:t>-16 Planning and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4000" b="1">
                <a:solidFill>
                  <a:schemeClr val="bg1"/>
                </a:solidFill>
              </a:rPr>
              <a:t>Funding System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GB" altLang="en-US" sz="4400">
              <a:solidFill>
                <a:schemeClr val="bg1"/>
              </a:solidFill>
              <a:latin typeface="Calibri" pitchFamily="34" charset="0"/>
            </a:endParaRPr>
          </a:p>
        </p:txBody>
      </p:sp>
      <p:sp>
        <p:nvSpPr>
          <p:cNvPr id="2052" name="Text Box 6"/>
          <p:cNvSpPr txBox="1">
            <a:spLocks noChangeArrowheads="1"/>
          </p:cNvSpPr>
          <p:nvPr/>
        </p:nvSpPr>
        <p:spPr bwMode="auto">
          <a:xfrm>
            <a:off x="617538" y="4087813"/>
            <a:ext cx="2409825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>
                <a:solidFill>
                  <a:schemeClr val="bg1"/>
                </a:solidFill>
              </a:rPr>
              <a:t>Geoff Hicks </a:t>
            </a:r>
          </a:p>
        </p:txBody>
      </p:sp>
    </p:spTree>
    <p:extLst>
      <p:ext uri="{BB962C8B-B14F-4D97-AF65-F5344CB8AC3E}">
        <p14:creationId xmlns:p14="http://schemas.microsoft.com/office/powerpoint/2010/main" val="6308179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4" descr="PPT Inside blur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5" name="Line 5"/>
          <p:cNvSpPr>
            <a:spLocks noChangeShapeType="1"/>
          </p:cNvSpPr>
          <p:nvPr/>
        </p:nvSpPr>
        <p:spPr bwMode="auto">
          <a:xfrm>
            <a:off x="0" y="904875"/>
            <a:ext cx="9144000" cy="0"/>
          </a:xfrm>
          <a:prstGeom prst="line">
            <a:avLst/>
          </a:prstGeom>
          <a:noFill/>
          <a:ln w="9525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3076" name="Text Box 6"/>
          <p:cNvSpPr txBox="1">
            <a:spLocks noChangeArrowheads="1"/>
          </p:cNvSpPr>
          <p:nvPr/>
        </p:nvSpPr>
        <p:spPr bwMode="auto">
          <a:xfrm>
            <a:off x="4535488" y="1243013"/>
            <a:ext cx="3813175" cy="287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60363" indent="-360363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en-US" sz="2800">
                <a:solidFill>
                  <a:schemeClr val="bg1"/>
                </a:solidFill>
                <a:latin typeface="Calibri" pitchFamily="34" charset="0"/>
              </a:rPr>
              <a:t>Framework for change</a:t>
            </a:r>
          </a:p>
          <a:p>
            <a:pPr eaLnBrk="1" hangingPunct="1">
              <a:spcBef>
                <a:spcPct val="50000"/>
              </a:spcBef>
            </a:pPr>
            <a:r>
              <a:rPr lang="en-GB" altLang="en-US" sz="2800">
                <a:solidFill>
                  <a:schemeClr val="bg1"/>
                </a:solidFill>
                <a:latin typeface="Calibri" pitchFamily="34" charset="0"/>
              </a:rPr>
              <a:t>Programmes</a:t>
            </a:r>
          </a:p>
          <a:p>
            <a:pPr eaLnBrk="1" hangingPunct="1">
              <a:spcBef>
                <a:spcPct val="50000"/>
              </a:spcBef>
            </a:pPr>
            <a:r>
              <a:rPr lang="en-GB" altLang="en-US" sz="2800">
                <a:solidFill>
                  <a:schemeClr val="bg1"/>
                </a:solidFill>
                <a:latin typeface="Calibri" pitchFamily="34" charset="0"/>
              </a:rPr>
              <a:t>Outcome based system</a:t>
            </a:r>
          </a:p>
          <a:p>
            <a:pPr eaLnBrk="1" hangingPunct="1">
              <a:spcBef>
                <a:spcPct val="50000"/>
              </a:spcBef>
              <a:buFontTx/>
              <a:buNone/>
            </a:pPr>
            <a:endParaRPr lang="en-GB" altLang="en-US" sz="2800">
              <a:solidFill>
                <a:schemeClr val="bg1"/>
              </a:solidFill>
              <a:latin typeface="Calibri" pitchFamily="34" charset="0"/>
            </a:endParaRPr>
          </a:p>
        </p:txBody>
      </p:sp>
      <p:sp>
        <p:nvSpPr>
          <p:cNvPr id="3077" name="Text Box 8"/>
          <p:cNvSpPr txBox="1">
            <a:spLocks noChangeArrowheads="1"/>
          </p:cNvSpPr>
          <p:nvPr/>
        </p:nvSpPr>
        <p:spPr bwMode="auto">
          <a:xfrm>
            <a:off x="660400" y="309563"/>
            <a:ext cx="7058025" cy="57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>
                <a:solidFill>
                  <a:schemeClr val="bg1"/>
                </a:solidFill>
              </a:rPr>
              <a:t>Trosolwg o’r System</a:t>
            </a:r>
            <a:r>
              <a:rPr lang="en-GB" altLang="en-US" sz="1800"/>
              <a:t>  - </a:t>
            </a:r>
            <a:r>
              <a:rPr lang="en-GB" altLang="en-US" b="1">
                <a:solidFill>
                  <a:schemeClr val="bg1"/>
                </a:solidFill>
                <a:latin typeface="Calibri" pitchFamily="34" charset="0"/>
              </a:rPr>
              <a:t>System Overview</a:t>
            </a:r>
          </a:p>
        </p:txBody>
      </p:sp>
      <p:sp>
        <p:nvSpPr>
          <p:cNvPr id="3078" name="Text Box 6"/>
          <p:cNvSpPr txBox="1">
            <a:spLocks noChangeArrowheads="1"/>
          </p:cNvSpPr>
          <p:nvPr/>
        </p:nvSpPr>
        <p:spPr bwMode="auto">
          <a:xfrm>
            <a:off x="666750" y="1243013"/>
            <a:ext cx="3797300" cy="32972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60363" indent="-360363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en-US" sz="2800">
                <a:solidFill>
                  <a:schemeClr val="bg1"/>
                </a:solidFill>
                <a:latin typeface="Calibri" pitchFamily="34" charset="0"/>
              </a:rPr>
              <a:t>Fframwaith ar gyfer newid</a:t>
            </a:r>
          </a:p>
          <a:p>
            <a:pPr eaLnBrk="1" hangingPunct="1">
              <a:spcBef>
                <a:spcPct val="50000"/>
              </a:spcBef>
            </a:pPr>
            <a:r>
              <a:rPr lang="en-GB" altLang="en-US" sz="2800">
                <a:solidFill>
                  <a:schemeClr val="bg1"/>
                </a:solidFill>
                <a:latin typeface="Calibri" pitchFamily="34" charset="0"/>
              </a:rPr>
              <a:t>Rhaglenni </a:t>
            </a:r>
          </a:p>
          <a:p>
            <a:pPr eaLnBrk="1" hangingPunct="1">
              <a:spcBef>
                <a:spcPct val="50000"/>
              </a:spcBef>
            </a:pPr>
            <a:r>
              <a:rPr lang="en-GB" altLang="en-US" sz="2800">
                <a:solidFill>
                  <a:schemeClr val="bg1"/>
                </a:solidFill>
                <a:latin typeface="Calibri" pitchFamily="34" charset="0"/>
              </a:rPr>
              <a:t>System yn seiliedig ar ddeilliannau</a:t>
            </a:r>
          </a:p>
          <a:p>
            <a:pPr eaLnBrk="1" hangingPunct="1">
              <a:spcBef>
                <a:spcPct val="50000"/>
              </a:spcBef>
              <a:buFontTx/>
              <a:buNone/>
            </a:pPr>
            <a:endParaRPr lang="en-GB" altLang="en-US" sz="2800">
              <a:solidFill>
                <a:schemeClr val="bg1"/>
              </a:solidFill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611117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PPT Inside blur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099" name="Line 3"/>
          <p:cNvSpPr>
            <a:spLocks noChangeShapeType="1"/>
          </p:cNvSpPr>
          <p:nvPr/>
        </p:nvSpPr>
        <p:spPr bwMode="auto">
          <a:xfrm>
            <a:off x="0" y="1016000"/>
            <a:ext cx="9144000" cy="0"/>
          </a:xfrm>
          <a:prstGeom prst="line">
            <a:avLst/>
          </a:prstGeom>
          <a:noFill/>
          <a:ln w="9525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4100" name="Text Box 5"/>
          <p:cNvSpPr txBox="1">
            <a:spLocks noChangeArrowheads="1"/>
          </p:cNvSpPr>
          <p:nvPr/>
        </p:nvSpPr>
        <p:spPr bwMode="auto">
          <a:xfrm>
            <a:off x="600075" y="0"/>
            <a:ext cx="8164513" cy="1077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2800" b="1">
                <a:solidFill>
                  <a:schemeClr val="bg1"/>
                </a:solidFill>
              </a:rPr>
              <a:t>Rhaglenni fel Sylfaen</a:t>
            </a:r>
            <a:r>
              <a:rPr lang="en-GB" altLang="en-US" sz="2800"/>
              <a:t> 	</a:t>
            </a:r>
            <a:r>
              <a:rPr lang="en-GB" altLang="en-US" b="1">
                <a:solidFill>
                  <a:schemeClr val="bg1"/>
                </a:solidFill>
                <a:latin typeface="Calibri" pitchFamily="34" charset="0"/>
              </a:rPr>
              <a:t>Programmes as the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b="1">
                <a:solidFill>
                  <a:schemeClr val="bg1"/>
                </a:solidFill>
                <a:latin typeface="Calibri" pitchFamily="34" charset="0"/>
              </a:rPr>
              <a:t>					Foundation</a:t>
            </a:r>
          </a:p>
        </p:txBody>
      </p:sp>
      <p:sp>
        <p:nvSpPr>
          <p:cNvPr id="4101" name="Text Box 6"/>
          <p:cNvSpPr txBox="1">
            <a:spLocks noChangeArrowheads="1"/>
          </p:cNvSpPr>
          <p:nvPr/>
        </p:nvSpPr>
        <p:spPr bwMode="auto">
          <a:xfrm>
            <a:off x="4535488" y="1243013"/>
            <a:ext cx="3813175" cy="4151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60363" indent="-360363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en-US" sz="2800">
                <a:solidFill>
                  <a:schemeClr val="bg1"/>
                </a:solidFill>
                <a:latin typeface="Calibri" pitchFamily="34" charset="0"/>
              </a:rPr>
              <a:t>Programmes as the primary vehicle to deliver learning</a:t>
            </a:r>
          </a:p>
          <a:p>
            <a:pPr eaLnBrk="1" hangingPunct="1">
              <a:spcBef>
                <a:spcPct val="50000"/>
              </a:spcBef>
            </a:pPr>
            <a:r>
              <a:rPr lang="en-GB" altLang="en-US" sz="2800">
                <a:solidFill>
                  <a:schemeClr val="bg1"/>
                </a:solidFill>
                <a:latin typeface="Calibri" pitchFamily="34" charset="0"/>
              </a:rPr>
              <a:t>Only eligible programmes will be fundable</a:t>
            </a:r>
          </a:p>
          <a:p>
            <a:pPr eaLnBrk="1" hangingPunct="1">
              <a:spcBef>
                <a:spcPct val="50000"/>
              </a:spcBef>
            </a:pPr>
            <a:r>
              <a:rPr lang="en-GB" altLang="en-US" sz="2800">
                <a:solidFill>
                  <a:schemeClr val="bg1"/>
                </a:solidFill>
                <a:latin typeface="Calibri" pitchFamily="34" charset="0"/>
              </a:rPr>
              <a:t>Programmes Directory</a:t>
            </a:r>
          </a:p>
          <a:p>
            <a:pPr eaLnBrk="1" hangingPunct="1">
              <a:spcBef>
                <a:spcPct val="50000"/>
              </a:spcBef>
              <a:buFontTx/>
              <a:buNone/>
            </a:pPr>
            <a:endParaRPr lang="en-GB" altLang="en-US" sz="2800">
              <a:solidFill>
                <a:schemeClr val="bg1"/>
              </a:solidFill>
              <a:latin typeface="Calibri" pitchFamily="34" charset="0"/>
            </a:endParaRPr>
          </a:p>
        </p:txBody>
      </p:sp>
      <p:sp>
        <p:nvSpPr>
          <p:cNvPr id="4102" name="Text Box 6"/>
          <p:cNvSpPr txBox="1">
            <a:spLocks noChangeArrowheads="1"/>
          </p:cNvSpPr>
          <p:nvPr/>
        </p:nvSpPr>
        <p:spPr bwMode="auto">
          <a:xfrm>
            <a:off x="666750" y="1243013"/>
            <a:ext cx="3868738" cy="4151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60363" indent="-360363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en-US" sz="2800">
                <a:solidFill>
                  <a:schemeClr val="bg1"/>
                </a:solidFill>
                <a:latin typeface="Calibri" pitchFamily="34" charset="0"/>
              </a:rPr>
              <a:t>Rhaglenni fel prif gerbyd i gyflenwi dysgu</a:t>
            </a:r>
          </a:p>
          <a:p>
            <a:pPr eaLnBrk="1" hangingPunct="1">
              <a:spcBef>
                <a:spcPct val="50000"/>
              </a:spcBef>
            </a:pPr>
            <a:r>
              <a:rPr lang="en-GB" altLang="en-US" sz="2800">
                <a:solidFill>
                  <a:schemeClr val="bg1"/>
                </a:solidFill>
                <a:latin typeface="Calibri" pitchFamily="34" charset="0"/>
              </a:rPr>
              <a:t>Dim ond rhaglenni cymwys y bydd modd eu cyllido</a:t>
            </a:r>
          </a:p>
          <a:p>
            <a:pPr eaLnBrk="1" hangingPunct="1">
              <a:spcBef>
                <a:spcPct val="50000"/>
              </a:spcBef>
            </a:pPr>
            <a:r>
              <a:rPr lang="en-GB" altLang="en-US" sz="2800">
                <a:solidFill>
                  <a:schemeClr val="bg1"/>
                </a:solidFill>
                <a:latin typeface="Calibri" pitchFamily="34" charset="0"/>
              </a:rPr>
              <a:t>Cyfeiriadur Rhaglenni</a:t>
            </a:r>
          </a:p>
          <a:p>
            <a:pPr eaLnBrk="1" hangingPunct="1">
              <a:spcBef>
                <a:spcPct val="50000"/>
              </a:spcBef>
              <a:buFontTx/>
              <a:buNone/>
            </a:pPr>
            <a:endParaRPr lang="en-GB" altLang="en-US" sz="2800">
              <a:solidFill>
                <a:schemeClr val="bg1"/>
              </a:solidFill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383978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PPT Inside blur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4925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3" name="Line 3"/>
          <p:cNvSpPr>
            <a:spLocks noChangeShapeType="1"/>
          </p:cNvSpPr>
          <p:nvPr/>
        </p:nvSpPr>
        <p:spPr bwMode="auto">
          <a:xfrm>
            <a:off x="0" y="904875"/>
            <a:ext cx="9144000" cy="0"/>
          </a:xfrm>
          <a:prstGeom prst="line">
            <a:avLst/>
          </a:prstGeom>
          <a:noFill/>
          <a:ln w="9525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5124" name="Text Box 5"/>
          <p:cNvSpPr txBox="1">
            <a:spLocks noChangeArrowheads="1"/>
          </p:cNvSpPr>
          <p:nvPr/>
        </p:nvSpPr>
        <p:spPr bwMode="auto">
          <a:xfrm>
            <a:off x="660400" y="309563"/>
            <a:ext cx="55880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b="1">
                <a:solidFill>
                  <a:schemeClr val="bg1"/>
                </a:solidFill>
                <a:latin typeface="Calibri" pitchFamily="34" charset="0"/>
              </a:rPr>
              <a:t>Programmes as the Foundation</a:t>
            </a:r>
          </a:p>
        </p:txBody>
      </p:sp>
      <p:pic>
        <p:nvPicPr>
          <p:cNvPr id="5125" name="Picture 5" descr="Slide Diagram 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700" y="441325"/>
            <a:ext cx="8483600" cy="6361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6" name="Text Box 25"/>
          <p:cNvSpPr txBox="1">
            <a:spLocks noChangeArrowheads="1"/>
          </p:cNvSpPr>
          <p:nvPr/>
        </p:nvSpPr>
        <p:spPr bwMode="auto">
          <a:xfrm>
            <a:off x="3292475" y="1757363"/>
            <a:ext cx="2644775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GB" altLang="en-US" sz="1400" b="1"/>
              <a:t>Relevant work experience</a:t>
            </a:r>
          </a:p>
        </p:txBody>
      </p:sp>
      <p:sp>
        <p:nvSpPr>
          <p:cNvPr id="5127" name="Text Box 25"/>
          <p:cNvSpPr txBox="1">
            <a:spLocks noChangeArrowheads="1"/>
          </p:cNvSpPr>
          <p:nvPr/>
        </p:nvSpPr>
        <p:spPr bwMode="auto">
          <a:xfrm>
            <a:off x="3570288" y="2630488"/>
            <a:ext cx="20955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GB" altLang="en-US" sz="1400" b="1"/>
              <a:t>Local needs / variation</a:t>
            </a:r>
          </a:p>
        </p:txBody>
      </p:sp>
      <p:sp>
        <p:nvSpPr>
          <p:cNvPr id="5128" name="Text Box 25"/>
          <p:cNvSpPr txBox="1">
            <a:spLocks noChangeArrowheads="1"/>
          </p:cNvSpPr>
          <p:nvPr/>
        </p:nvSpPr>
        <p:spPr bwMode="auto">
          <a:xfrm>
            <a:off x="3724275" y="3597275"/>
            <a:ext cx="1793875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GB" altLang="en-US" sz="1400" b="1"/>
              <a:t>Main qualifications</a:t>
            </a:r>
          </a:p>
        </p:txBody>
      </p:sp>
      <p:sp>
        <p:nvSpPr>
          <p:cNvPr id="5129" name="Text Box 25"/>
          <p:cNvSpPr txBox="1">
            <a:spLocks noChangeArrowheads="1"/>
          </p:cNvSpPr>
          <p:nvPr/>
        </p:nvSpPr>
        <p:spPr bwMode="auto">
          <a:xfrm>
            <a:off x="3949700" y="4429125"/>
            <a:ext cx="1335088" cy="1522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GB" altLang="en-US" sz="1400" b="1"/>
              <a:t>Core – WBQ or equivalent</a:t>
            </a:r>
          </a:p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GB" altLang="en-US" sz="1200"/>
              <a:t>Which as a minimum meets the requirements of the core 14-19 Pathways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719138" y="-63500"/>
            <a:ext cx="5146675" cy="52228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cy-GB" sz="2800" b="1" dirty="0">
                <a:solidFill>
                  <a:schemeClr val="accent3"/>
                </a:solidFill>
              </a:rPr>
              <a:t>Rhaglenni fel Sylfaen</a:t>
            </a:r>
          </a:p>
        </p:txBody>
      </p:sp>
    </p:spTree>
    <p:extLst>
      <p:ext uri="{BB962C8B-B14F-4D97-AF65-F5344CB8AC3E}">
        <p14:creationId xmlns:p14="http://schemas.microsoft.com/office/powerpoint/2010/main" val="4833950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350378"/>
            <a:ext cx="8229600" cy="5775785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GB" sz="1600" b="1" dirty="0">
                <a:latin typeface="Arial" panose="020B0604020202020204" pitchFamily="34" charset="0"/>
                <a:cs typeface="Arial" panose="020B0604020202020204" pitchFamily="34" charset="0"/>
              </a:rPr>
              <a:t>Agenda</a:t>
            </a:r>
          </a:p>
          <a:p>
            <a:pPr marL="0" indent="0">
              <a:buNone/>
            </a:pPr>
            <a:r>
              <a:rPr lang="en-GB" sz="1100" b="1" dirty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</a:p>
          <a:p>
            <a:pPr marL="0" indent="0">
              <a:buNone/>
            </a:pPr>
            <a:r>
              <a:rPr lang="en-GB" sz="1100" dirty="0">
                <a:latin typeface="Arial" panose="020B0604020202020204" pitchFamily="34" charset="0"/>
                <a:cs typeface="Arial" panose="020B0604020202020204" pitchFamily="34" charset="0"/>
              </a:rPr>
              <a:t>Tea and coffee will be available from 10.30</a:t>
            </a:r>
            <a:endParaRPr lang="en-GB" sz="11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GB" sz="1100" dirty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endParaRPr lang="en-GB" sz="11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GB" sz="1100" dirty="0">
                <a:latin typeface="Arial" panose="020B0604020202020204" pitchFamily="34" charset="0"/>
                <a:cs typeface="Arial" panose="020B0604020202020204" pitchFamily="34" charset="0"/>
              </a:rPr>
              <a:t>11.00		</a:t>
            </a:r>
            <a:r>
              <a:rPr lang="en-GB" sz="1100" b="1" dirty="0">
                <a:latin typeface="Arial" panose="020B0604020202020204" pitchFamily="34" charset="0"/>
                <a:cs typeface="Arial" panose="020B0604020202020204" pitchFamily="34" charset="0"/>
              </a:rPr>
              <a:t>Introductions and aims for the day</a:t>
            </a:r>
          </a:p>
          <a:p>
            <a:pPr marL="0" indent="0">
              <a:buNone/>
            </a:pPr>
            <a:r>
              <a:rPr lang="en-GB" sz="1100" dirty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endParaRPr lang="en-GB" sz="11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71500" lvl="1" indent="-171450"/>
            <a:r>
              <a:rPr lang="en-GB" sz="1100" dirty="0">
                <a:latin typeface="Arial" panose="020B0604020202020204" pitchFamily="34" charset="0"/>
                <a:cs typeface="Arial" panose="020B0604020202020204" pitchFamily="34" charset="0"/>
              </a:rPr>
              <a:t>Data quality issues with the Post-16 </a:t>
            </a:r>
            <a:r>
              <a:rPr lang="en-GB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collection</a:t>
            </a:r>
            <a:endParaRPr lang="en-GB" sz="11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71500" lvl="1" indent="-171450"/>
            <a:r>
              <a:rPr lang="en-GB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Post-16 </a:t>
            </a:r>
            <a:r>
              <a:rPr lang="en-GB" sz="1100" dirty="0">
                <a:latin typeface="Arial" panose="020B0604020202020204" pitchFamily="34" charset="0"/>
                <a:cs typeface="Arial" panose="020B0604020202020204" pitchFamily="34" charset="0"/>
              </a:rPr>
              <a:t>performance measures (learning activity level data) – Bethan Milton  </a:t>
            </a:r>
            <a:endParaRPr lang="en-GB" sz="11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71500" lvl="1" indent="-171450"/>
            <a:r>
              <a:rPr lang="en-GB" sz="1100" dirty="0">
                <a:latin typeface="Arial" panose="020B0604020202020204" pitchFamily="34" charset="0"/>
                <a:cs typeface="Arial" panose="020B0604020202020204" pitchFamily="34" charset="0"/>
              </a:rPr>
              <a:t>Funding &amp; planning (programme level data) – Geoff Hicks</a:t>
            </a:r>
            <a:endParaRPr lang="en-GB" sz="11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71500" lvl="1" indent="-171450"/>
            <a:r>
              <a:rPr lang="en-GB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Discussion </a:t>
            </a:r>
            <a:r>
              <a:rPr lang="en-GB" sz="1100" dirty="0">
                <a:latin typeface="Arial" panose="020B0604020202020204" pitchFamily="34" charset="0"/>
                <a:cs typeface="Arial" panose="020B0604020202020204" pitchFamily="34" charset="0"/>
              </a:rPr>
              <a:t>on potential improvements</a:t>
            </a:r>
            <a:endParaRPr lang="en-GB" sz="11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GB" sz="1100" dirty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endParaRPr lang="en-GB" sz="11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GB" sz="1100" dirty="0">
                <a:latin typeface="Arial" panose="020B0604020202020204" pitchFamily="34" charset="0"/>
                <a:cs typeface="Arial" panose="020B0604020202020204" pitchFamily="34" charset="0"/>
              </a:rPr>
              <a:t>12.30		</a:t>
            </a:r>
            <a:r>
              <a:rPr lang="en-GB" sz="1100" b="1" dirty="0">
                <a:latin typeface="Arial" panose="020B0604020202020204" pitchFamily="34" charset="0"/>
                <a:cs typeface="Arial" panose="020B0604020202020204" pitchFamily="34" charset="0"/>
              </a:rPr>
              <a:t>Lunch</a:t>
            </a:r>
          </a:p>
          <a:p>
            <a:pPr marL="0" indent="0">
              <a:buNone/>
            </a:pPr>
            <a:r>
              <a:rPr lang="en-GB" sz="1100" dirty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endParaRPr lang="en-GB" sz="11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GB" sz="1100" dirty="0">
                <a:latin typeface="Arial" panose="020B0604020202020204" pitchFamily="34" charset="0"/>
                <a:cs typeface="Arial" panose="020B0604020202020204" pitchFamily="34" charset="0"/>
              </a:rPr>
              <a:t>13.00		</a:t>
            </a:r>
            <a:r>
              <a:rPr lang="en-GB" sz="1100" b="1" dirty="0">
                <a:latin typeface="Arial" panose="020B0604020202020204" pitchFamily="34" charset="0"/>
                <a:cs typeface="Arial" panose="020B0604020202020204" pitchFamily="34" charset="0"/>
              </a:rPr>
              <a:t>Introducing QNs into the Post-16 collection</a:t>
            </a:r>
          </a:p>
          <a:p>
            <a:pPr marL="400050" lvl="1" indent="0">
              <a:buNone/>
            </a:pPr>
            <a:r>
              <a:rPr lang="en-GB" sz="1100" dirty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endParaRPr lang="en-GB" sz="11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00050" lvl="1" indent="0">
              <a:buNone/>
            </a:pPr>
            <a:r>
              <a:rPr lang="en-GB" sz="1100" dirty="0">
                <a:latin typeface="Arial" panose="020B0604020202020204" pitchFamily="34" charset="0"/>
                <a:cs typeface="Arial" panose="020B0604020202020204" pitchFamily="34" charset="0"/>
              </a:rPr>
              <a:t>Benefits from Welsh Government perspective</a:t>
            </a:r>
            <a:endParaRPr lang="en-GB" sz="11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/>
            <a:r>
              <a:rPr lang="en-GB" sz="1100" i="1" dirty="0">
                <a:latin typeface="Arial" panose="020B0604020202020204" pitchFamily="34" charset="0"/>
                <a:cs typeface="Arial" panose="020B0604020202020204" pitchFamily="34" charset="0"/>
              </a:rPr>
              <a:t>Easier to map to programmes via SSA (sector subject area)</a:t>
            </a:r>
            <a:endParaRPr lang="en-GB" sz="11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/>
            <a:r>
              <a:rPr lang="en-GB" sz="1100" i="1" dirty="0">
                <a:latin typeface="Arial" panose="020B0604020202020204" pitchFamily="34" charset="0"/>
                <a:cs typeface="Arial" panose="020B0604020202020204" pitchFamily="34" charset="0"/>
              </a:rPr>
              <a:t>Easier to map attainment to awarding organisations </a:t>
            </a:r>
            <a:endParaRPr lang="en-GB" sz="11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/>
            <a:r>
              <a:rPr lang="en-GB" sz="1100" i="1" dirty="0">
                <a:latin typeface="Arial" panose="020B0604020202020204" pitchFamily="34" charset="0"/>
                <a:cs typeface="Arial" panose="020B0604020202020204" pitchFamily="34" charset="0"/>
              </a:rPr>
              <a:t>Single source of data for all stakeholders</a:t>
            </a:r>
            <a:endParaRPr lang="en-GB" sz="11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/>
            <a:r>
              <a:rPr lang="en-GB" sz="1100" i="1" dirty="0">
                <a:latin typeface="Arial" panose="020B0604020202020204" pitchFamily="34" charset="0"/>
                <a:cs typeface="Arial" panose="020B0604020202020204" pitchFamily="34" charset="0"/>
              </a:rPr>
              <a:t>Schools/LAs can calculate performance data for self evaluation</a:t>
            </a:r>
            <a:endParaRPr lang="en-GB" sz="11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GB" sz="1100" dirty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endParaRPr lang="en-GB" sz="11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GB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	What </a:t>
            </a:r>
            <a:r>
              <a:rPr lang="en-GB" sz="1100" dirty="0">
                <a:latin typeface="Arial" panose="020B0604020202020204" pitchFamily="34" charset="0"/>
                <a:cs typeface="Arial" panose="020B0604020202020204" pitchFamily="34" charset="0"/>
              </a:rPr>
              <a:t>do software suppliers have in their systems currently for QNs?</a:t>
            </a:r>
            <a:endParaRPr lang="en-GB" sz="11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GB" sz="1100" dirty="0">
                <a:latin typeface="Arial" panose="020B0604020202020204" pitchFamily="34" charset="0"/>
                <a:cs typeface="Arial" panose="020B0604020202020204" pitchFamily="34" charset="0"/>
              </a:rPr>
              <a:t>		</a:t>
            </a:r>
            <a:endParaRPr lang="en-GB" sz="11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GB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	Automation </a:t>
            </a:r>
            <a:r>
              <a:rPr lang="en-GB" sz="1100" dirty="0">
                <a:latin typeface="Arial" panose="020B0604020202020204" pitchFamily="34" charset="0"/>
                <a:cs typeface="Arial" panose="020B0604020202020204" pitchFamily="34" charset="0"/>
              </a:rPr>
              <a:t>of Guided Contact Hours </a:t>
            </a:r>
            <a:endParaRPr lang="en-GB" sz="11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GB" sz="1100" dirty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endParaRPr lang="en-GB" sz="11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GB" sz="1100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GB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What </a:t>
            </a:r>
            <a:r>
              <a:rPr lang="en-GB" sz="1100" dirty="0">
                <a:latin typeface="Arial" panose="020B0604020202020204" pitchFamily="34" charset="0"/>
                <a:cs typeface="Arial" panose="020B0604020202020204" pitchFamily="34" charset="0"/>
              </a:rPr>
              <a:t>do software suppliers need from WG?</a:t>
            </a:r>
            <a:endParaRPr lang="en-GB" sz="11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GB" sz="1100" dirty="0">
                <a:latin typeface="Arial" panose="020B0604020202020204" pitchFamily="34" charset="0"/>
                <a:cs typeface="Arial" panose="020B0604020202020204" pitchFamily="34" charset="0"/>
              </a:rPr>
              <a:t>		</a:t>
            </a:r>
            <a:endParaRPr lang="en-GB" sz="11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GB" sz="1100" dirty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en-GB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15:00</a:t>
            </a:r>
            <a:r>
              <a:rPr lang="en-GB" sz="1100" dirty="0">
                <a:latin typeface="Arial" panose="020B0604020202020204" pitchFamily="34" charset="0"/>
                <a:cs typeface="Arial" panose="020B0604020202020204" pitchFamily="34" charset="0"/>
              </a:rPr>
              <a:t>		</a:t>
            </a:r>
            <a:r>
              <a:rPr lang="en-GB" sz="1100" b="1" dirty="0">
                <a:latin typeface="Arial" panose="020B0604020202020204" pitchFamily="34" charset="0"/>
                <a:cs typeface="Arial" panose="020B0604020202020204" pitchFamily="34" charset="0"/>
              </a:rPr>
              <a:t>Next steps and close</a:t>
            </a:r>
          </a:p>
        </p:txBody>
      </p:sp>
    </p:spTree>
    <p:extLst>
      <p:ext uri="{BB962C8B-B14F-4D97-AF65-F5344CB8AC3E}">
        <p14:creationId xmlns:p14="http://schemas.microsoft.com/office/powerpoint/2010/main" val="14851995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PPT Inside blur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47" name="Line 3"/>
          <p:cNvSpPr>
            <a:spLocks noChangeShapeType="1"/>
          </p:cNvSpPr>
          <p:nvPr/>
        </p:nvSpPr>
        <p:spPr bwMode="auto">
          <a:xfrm>
            <a:off x="0" y="1233488"/>
            <a:ext cx="9144000" cy="0"/>
          </a:xfrm>
          <a:prstGeom prst="line">
            <a:avLst/>
          </a:prstGeom>
          <a:noFill/>
          <a:ln w="9525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6148" name="Text Box 6"/>
          <p:cNvSpPr txBox="1">
            <a:spLocks noChangeArrowheads="1"/>
          </p:cNvSpPr>
          <p:nvPr/>
        </p:nvSpPr>
        <p:spPr bwMode="auto">
          <a:xfrm>
            <a:off x="666750" y="1243013"/>
            <a:ext cx="7681913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60363" indent="-360363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endParaRPr lang="cy-GB" altLang="en-US" sz="2800">
              <a:solidFill>
                <a:schemeClr val="bg1"/>
              </a:solidFill>
              <a:latin typeface="Calibri" pitchFamily="34" charset="0"/>
            </a:endParaRPr>
          </a:p>
        </p:txBody>
      </p:sp>
      <p:grpSp>
        <p:nvGrpSpPr>
          <p:cNvPr id="6149" name="Group 9"/>
          <p:cNvGrpSpPr>
            <a:grpSpLocks/>
          </p:cNvGrpSpPr>
          <p:nvPr/>
        </p:nvGrpSpPr>
        <p:grpSpPr bwMode="auto">
          <a:xfrm rot="734648">
            <a:off x="492125" y="1622425"/>
            <a:ext cx="1477963" cy="2089150"/>
            <a:chOff x="4195" y="935"/>
            <a:chExt cx="931" cy="1316"/>
          </a:xfrm>
        </p:grpSpPr>
        <p:sp>
          <p:nvSpPr>
            <p:cNvPr id="6152" name="Rectangle 10"/>
            <p:cNvSpPr>
              <a:spLocks noChangeArrowheads="1"/>
            </p:cNvSpPr>
            <p:nvPr/>
          </p:nvSpPr>
          <p:spPr bwMode="auto">
            <a:xfrm>
              <a:off x="4218" y="935"/>
              <a:ext cx="908" cy="1293"/>
            </a:xfrm>
            <a:prstGeom prst="rect">
              <a:avLst/>
            </a:prstGeom>
            <a:solidFill>
              <a:srgbClr val="000000">
                <a:alpha val="50195"/>
              </a:srgb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>
                      <a:alpha val="50195"/>
                    </a:schemeClr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US" altLang="en-US" sz="1800"/>
            </a:p>
          </p:txBody>
        </p:sp>
        <p:pic>
          <p:nvPicPr>
            <p:cNvPr id="6153" name="Picture 11" descr="PDF Cover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195" y="958"/>
              <a:ext cx="913" cy="129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6150" name="Picture 13" descr="PDF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08288" y="1243013"/>
            <a:ext cx="3922712" cy="5545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51" name="Text Box 5"/>
          <p:cNvSpPr txBox="1">
            <a:spLocks noChangeArrowheads="1"/>
          </p:cNvSpPr>
          <p:nvPr/>
        </p:nvSpPr>
        <p:spPr bwMode="auto">
          <a:xfrm>
            <a:off x="660400" y="115888"/>
            <a:ext cx="5494338" cy="101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2800" b="1">
                <a:solidFill>
                  <a:schemeClr val="bg1"/>
                </a:solidFill>
              </a:rPr>
              <a:t>Rhaglenni fel Sylfaen</a:t>
            </a:r>
            <a:r>
              <a:rPr lang="en-GB" altLang="en-US" sz="2800"/>
              <a:t>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b="1">
                <a:solidFill>
                  <a:schemeClr val="bg1"/>
                </a:solidFill>
                <a:latin typeface="Calibri" pitchFamily="34" charset="0"/>
              </a:rPr>
              <a:t>Programmes as the Foundation</a:t>
            </a:r>
          </a:p>
        </p:txBody>
      </p:sp>
    </p:spTree>
    <p:extLst>
      <p:ext uri="{BB962C8B-B14F-4D97-AF65-F5344CB8AC3E}">
        <p14:creationId xmlns:p14="http://schemas.microsoft.com/office/powerpoint/2010/main" val="27660858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PPT Inside blur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171" name="Line 3"/>
          <p:cNvSpPr>
            <a:spLocks noChangeShapeType="1"/>
          </p:cNvSpPr>
          <p:nvPr/>
        </p:nvSpPr>
        <p:spPr bwMode="auto">
          <a:xfrm>
            <a:off x="0" y="1125538"/>
            <a:ext cx="9144000" cy="0"/>
          </a:xfrm>
          <a:prstGeom prst="line">
            <a:avLst/>
          </a:prstGeom>
          <a:noFill/>
          <a:ln w="9525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7172" name="Text Box 8"/>
          <p:cNvSpPr txBox="1">
            <a:spLocks noChangeArrowheads="1"/>
          </p:cNvSpPr>
          <p:nvPr/>
        </p:nvSpPr>
        <p:spPr bwMode="auto">
          <a:xfrm>
            <a:off x="4464050" y="1220788"/>
            <a:ext cx="3881438" cy="3937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60363" indent="-360363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en-US" sz="2800">
                <a:solidFill>
                  <a:schemeClr val="bg1"/>
                </a:solidFill>
                <a:latin typeface="Calibri" pitchFamily="34" charset="0"/>
              </a:rPr>
              <a:t>Common programme values</a:t>
            </a:r>
          </a:p>
          <a:p>
            <a:pPr eaLnBrk="1" hangingPunct="1">
              <a:spcBef>
                <a:spcPct val="50000"/>
              </a:spcBef>
            </a:pPr>
            <a:r>
              <a:rPr lang="en-GB" altLang="en-US" sz="2800">
                <a:solidFill>
                  <a:schemeClr val="bg1"/>
                </a:solidFill>
                <a:latin typeface="Calibri" pitchFamily="34" charset="0"/>
              </a:rPr>
              <a:t>Initial programme values set to ensure stability</a:t>
            </a:r>
            <a:endParaRPr lang="en-GB" altLang="en-US" sz="2400">
              <a:solidFill>
                <a:schemeClr val="bg1"/>
              </a:solidFill>
              <a:latin typeface="Calibri" pitchFamily="34" charset="0"/>
            </a:endParaRPr>
          </a:p>
          <a:p>
            <a:pPr eaLnBrk="1" hangingPunct="1">
              <a:spcBef>
                <a:spcPct val="50000"/>
              </a:spcBef>
            </a:pPr>
            <a:r>
              <a:rPr lang="en-GB" altLang="en-US" sz="2800">
                <a:solidFill>
                  <a:schemeClr val="bg1"/>
                </a:solidFill>
                <a:latin typeface="Calibri" pitchFamily="34" charset="0"/>
              </a:rPr>
              <a:t>Programme values will be based on typical learners</a:t>
            </a:r>
          </a:p>
        </p:txBody>
      </p:sp>
      <p:sp>
        <p:nvSpPr>
          <p:cNvPr id="7173" name="Text Box 8"/>
          <p:cNvSpPr txBox="1">
            <a:spLocks noChangeArrowheads="1"/>
          </p:cNvSpPr>
          <p:nvPr/>
        </p:nvSpPr>
        <p:spPr bwMode="auto">
          <a:xfrm>
            <a:off x="663575" y="1220788"/>
            <a:ext cx="3871913" cy="4791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60363" indent="-360363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en-US" sz="2800">
                <a:solidFill>
                  <a:schemeClr val="bg1"/>
                </a:solidFill>
                <a:latin typeface="Calibri" pitchFamily="34" charset="0"/>
              </a:rPr>
              <a:t>Gwerthoedd cyffredin y rhaglenni</a:t>
            </a:r>
          </a:p>
          <a:p>
            <a:pPr eaLnBrk="1" hangingPunct="1">
              <a:spcBef>
                <a:spcPct val="50000"/>
              </a:spcBef>
            </a:pPr>
            <a:r>
              <a:rPr lang="en-GB" altLang="en-US" sz="2800">
                <a:solidFill>
                  <a:schemeClr val="bg1"/>
                </a:solidFill>
                <a:latin typeface="Calibri" pitchFamily="34" charset="0"/>
              </a:rPr>
              <a:t>Gwerthoedd cychwynnol y rhaglenni a osodwyd i sicrhau sefydlogrwydd</a:t>
            </a:r>
            <a:endParaRPr lang="en-GB" altLang="en-US" sz="2400">
              <a:solidFill>
                <a:schemeClr val="bg1"/>
              </a:solidFill>
              <a:latin typeface="Calibri" pitchFamily="34" charset="0"/>
            </a:endParaRPr>
          </a:p>
          <a:p>
            <a:pPr eaLnBrk="1" hangingPunct="1">
              <a:spcBef>
                <a:spcPct val="50000"/>
              </a:spcBef>
            </a:pPr>
            <a:r>
              <a:rPr lang="en-GB" altLang="en-US" sz="2800">
                <a:solidFill>
                  <a:schemeClr val="bg1"/>
                </a:solidFill>
                <a:latin typeface="Calibri" pitchFamily="34" charset="0"/>
              </a:rPr>
              <a:t>Bydd gwerthoedd y rhaglenni’n seiliedig ar ddysgwyr nodweddiadol</a:t>
            </a:r>
          </a:p>
        </p:txBody>
      </p:sp>
      <p:sp>
        <p:nvSpPr>
          <p:cNvPr id="7174" name="Text Box 5"/>
          <p:cNvSpPr txBox="1">
            <a:spLocks noChangeArrowheads="1"/>
          </p:cNvSpPr>
          <p:nvPr/>
        </p:nvSpPr>
        <p:spPr bwMode="auto">
          <a:xfrm>
            <a:off x="660400" y="34925"/>
            <a:ext cx="5494338" cy="1014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2800" b="1">
                <a:solidFill>
                  <a:schemeClr val="bg1"/>
                </a:solidFill>
              </a:rPr>
              <a:t>Rhaglenni fel Sylfaen</a:t>
            </a:r>
            <a:r>
              <a:rPr lang="en-GB" altLang="en-US" sz="2800"/>
              <a:t>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b="1">
                <a:solidFill>
                  <a:schemeClr val="bg1"/>
                </a:solidFill>
                <a:latin typeface="Calibri" pitchFamily="34" charset="0"/>
              </a:rPr>
              <a:t>Programmes as the Foundation</a:t>
            </a:r>
          </a:p>
        </p:txBody>
      </p:sp>
    </p:spTree>
    <p:extLst>
      <p:ext uri="{BB962C8B-B14F-4D97-AF65-F5344CB8AC3E}">
        <p14:creationId xmlns:p14="http://schemas.microsoft.com/office/powerpoint/2010/main" val="15975239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PPT Inside blur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195" name="Line 3"/>
          <p:cNvSpPr>
            <a:spLocks noChangeShapeType="1"/>
          </p:cNvSpPr>
          <p:nvPr/>
        </p:nvSpPr>
        <p:spPr bwMode="auto">
          <a:xfrm>
            <a:off x="0" y="1125538"/>
            <a:ext cx="9144000" cy="0"/>
          </a:xfrm>
          <a:prstGeom prst="line">
            <a:avLst/>
          </a:prstGeom>
          <a:noFill/>
          <a:ln w="9525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8196" name="Text Box 5"/>
          <p:cNvSpPr txBox="1">
            <a:spLocks noChangeArrowheads="1"/>
          </p:cNvSpPr>
          <p:nvPr/>
        </p:nvSpPr>
        <p:spPr bwMode="auto">
          <a:xfrm>
            <a:off x="660400" y="17463"/>
            <a:ext cx="7337425" cy="1077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b="1">
                <a:solidFill>
                  <a:schemeClr val="bg1"/>
                </a:solidFill>
                <a:latin typeface="Calibri" pitchFamily="34" charset="0"/>
              </a:rPr>
              <a:t>Enghraifft o Werth Rhaglen: Academaidd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b="1">
                <a:solidFill>
                  <a:schemeClr val="bg1"/>
                </a:solidFill>
                <a:latin typeface="Calibri" pitchFamily="34" charset="0"/>
              </a:rPr>
              <a:t>Example of Programme Value: Academic</a:t>
            </a:r>
          </a:p>
        </p:txBody>
      </p:sp>
      <p:graphicFrame>
        <p:nvGraphicFramePr>
          <p:cNvPr id="86021" name="Group 5"/>
          <p:cNvGraphicFramePr>
            <a:graphicFrameLocks noGrp="1"/>
          </p:cNvGraphicFramePr>
          <p:nvPr/>
        </p:nvGraphicFramePr>
        <p:xfrm>
          <a:off x="755650" y="5624513"/>
          <a:ext cx="5599113" cy="1158875"/>
        </p:xfrm>
        <a:graphic>
          <a:graphicData uri="http://schemas.openxmlformats.org/drawingml/2006/table">
            <a:tbl>
              <a:tblPr/>
              <a:tblGrid>
                <a:gridCol w="1398587"/>
                <a:gridCol w="1400175"/>
                <a:gridCol w="2800351"/>
              </a:tblGrid>
              <a:tr h="823436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6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</a:rPr>
                        <a:t>Cyfanswm</a:t>
                      </a:r>
                      <a:r>
                        <a:rPr kumimoji="0" lang="en-GB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</a:rPr>
                        <a:t> </a:t>
                      </a:r>
                      <a:r>
                        <a:rPr kumimoji="0" lang="en-GB" sz="16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</a:rPr>
                        <a:t>Oriau</a:t>
                      </a:r>
                      <a:r>
                        <a:rPr kumimoji="0" lang="en-GB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</a:rPr>
                        <a:t>/ Total Hours</a:t>
                      </a:r>
                      <a:endParaRPr kumimoji="0" lang="cy-GB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6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</a:rPr>
                        <a:t>Cyfradd</a:t>
                      </a:r>
                      <a:r>
                        <a:rPr kumimoji="0" lang="en-GB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</a:rPr>
                        <a:t> </a:t>
                      </a:r>
                      <a:r>
                        <a:rPr kumimoji="0" lang="en-GB" sz="16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</a:rPr>
                        <a:t>Uned</a:t>
                      </a:r>
                      <a:r>
                        <a:rPr kumimoji="0" lang="en-GB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</a:rPr>
                        <a:t>/ Unit Rate</a:t>
                      </a:r>
                      <a:endParaRPr kumimoji="0" lang="cy-GB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6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</a:rPr>
                        <a:t>Gwerth</a:t>
                      </a:r>
                      <a:r>
                        <a:rPr kumimoji="0" lang="en-GB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</a:rPr>
                        <a:t> y </a:t>
                      </a:r>
                      <a:r>
                        <a:rPr kumimoji="0" lang="en-GB" sz="16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</a:rPr>
                        <a:t>Raglen</a:t>
                      </a:r>
                      <a:r>
                        <a:rPr kumimoji="0" lang="en-GB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</a:rPr>
                        <a:t>/ Programme value</a:t>
                      </a:r>
                      <a:endParaRPr kumimoji="0" lang="cy-GB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35439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</a:rPr>
                        <a:t>711</a:t>
                      </a:r>
                      <a:endParaRPr kumimoji="0" lang="cy-GB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</a:rPr>
                        <a:t>£4.75</a:t>
                      </a:r>
                      <a:endParaRPr kumimoji="0" lang="cy-GB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</a:rPr>
                        <a:t>£3,377</a:t>
                      </a:r>
                      <a:endParaRPr kumimoji="0" lang="cy-GB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graphicFrame>
        <p:nvGraphicFramePr>
          <p:cNvPr id="86035" name="Group 19"/>
          <p:cNvGraphicFramePr>
            <a:graphicFrameLocks noGrp="1"/>
          </p:cNvGraphicFramePr>
          <p:nvPr/>
        </p:nvGraphicFramePr>
        <p:xfrm>
          <a:off x="6659563" y="5697538"/>
          <a:ext cx="1871662" cy="971640"/>
        </p:xfrm>
        <a:graphic>
          <a:graphicData uri="http://schemas.openxmlformats.org/drawingml/2006/table">
            <a:tbl>
              <a:tblPr/>
              <a:tblGrid>
                <a:gridCol w="1871662"/>
              </a:tblGrid>
              <a:tr h="57547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0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Gwerth</a:t>
                      </a:r>
                      <a:r>
                        <a:rPr kumimoji="0" lang="en-GB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/Value</a:t>
                      </a:r>
                      <a:endParaRPr kumimoji="0" lang="cy-GB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683" marB="45683" horzOverflow="overflow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396076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</a:rPr>
                        <a:t>£3,377</a:t>
                      </a:r>
                      <a:endParaRPr kumimoji="0" lang="cy-GB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683" marB="45683" horzOverflow="overflow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86043" name="Group 27"/>
          <p:cNvGraphicFramePr>
            <a:graphicFrameLocks noGrp="1"/>
          </p:cNvGraphicFramePr>
          <p:nvPr/>
        </p:nvGraphicFramePr>
        <p:xfrm>
          <a:off x="358775" y="1247775"/>
          <a:ext cx="8389937" cy="4244975"/>
        </p:xfrm>
        <a:graphic>
          <a:graphicData uri="http://schemas.openxmlformats.org/drawingml/2006/table">
            <a:tbl>
              <a:tblPr/>
              <a:tblGrid>
                <a:gridCol w="1677987"/>
                <a:gridCol w="2242630"/>
                <a:gridCol w="1325646"/>
                <a:gridCol w="1666527"/>
                <a:gridCol w="1477147"/>
              </a:tblGrid>
              <a:tr h="155466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cy-GB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</a:endParaRPr>
                    </a:p>
                  </a:txBody>
                  <a:tcPr marL="91451" marR="91451" marT="45718" marB="45718" horzOverflow="overflow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GB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6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</a:rPr>
                        <a:t>Cynnwys</a:t>
                      </a:r>
                      <a:r>
                        <a:rPr kumimoji="0" lang="en-GB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</a:rPr>
                        <a:t>/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</a:rPr>
                        <a:t>Content</a:t>
                      </a:r>
                      <a:endParaRPr kumimoji="0" lang="cy-GB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</a:endParaRPr>
                    </a:p>
                  </a:txBody>
                  <a:tcPr marL="91451" marR="91451" marT="45718" marB="45718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GB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6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</a:rPr>
                        <a:t>Pwysoliad</a:t>
                      </a:r>
                      <a:r>
                        <a:rPr kumimoji="0" lang="en-GB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</a:rPr>
                        <a:t>/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</a:rPr>
                        <a:t>Weighting</a:t>
                      </a:r>
                      <a:endParaRPr kumimoji="0" lang="cy-GB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</a:endParaRPr>
                    </a:p>
                  </a:txBody>
                  <a:tcPr marL="91451" marR="91451" marT="45718" marB="45718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GB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6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</a:rPr>
                        <a:t>Oriau</a:t>
                      </a:r>
                      <a:r>
                        <a:rPr kumimoji="0" lang="en-GB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</a:rPr>
                        <a:t>/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</a:rPr>
                        <a:t>Hours</a:t>
                      </a:r>
                      <a:endParaRPr kumimoji="0" lang="cy-GB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</a:endParaRPr>
                    </a:p>
                  </a:txBody>
                  <a:tcPr marL="91451" marR="91451" marT="45718" marB="45718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6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</a:rPr>
                        <a:t>Cyfanswm</a:t>
                      </a:r>
                      <a:r>
                        <a:rPr kumimoji="0" lang="en-GB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</a:rPr>
                        <a:t> </a:t>
                      </a:r>
                      <a:r>
                        <a:rPr kumimoji="0" lang="en-GB" sz="16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</a:rPr>
                        <a:t>Oriau</a:t>
                      </a:r>
                      <a:r>
                        <a:rPr kumimoji="0" lang="en-GB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</a:rPr>
                        <a:t> </a:t>
                      </a:r>
                      <a:r>
                        <a:rPr kumimoji="0" lang="en-GB" sz="16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</a:rPr>
                        <a:t>wedi’u</a:t>
                      </a:r>
                      <a:r>
                        <a:rPr kumimoji="0" lang="en-GB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</a:rPr>
                        <a:t> </a:t>
                      </a:r>
                      <a:r>
                        <a:rPr kumimoji="0" lang="en-GB" sz="16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</a:rPr>
                        <a:t>Pwysoli</a:t>
                      </a:r>
                      <a:r>
                        <a:rPr kumimoji="0" lang="en-GB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</a:rPr>
                        <a:t>/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</a:rPr>
                        <a:t>Total Weighted Hours</a:t>
                      </a:r>
                      <a:endParaRPr kumimoji="0" lang="cy-GB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</a:endParaRPr>
                    </a:p>
                  </a:txBody>
                  <a:tcPr marL="91451" marR="91451" marT="45718" marB="45718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92229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6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</a:rPr>
                        <a:t>Craidd</a:t>
                      </a:r>
                      <a:r>
                        <a:rPr kumimoji="0" lang="en-GB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</a:rPr>
                        <a:t>/Core</a:t>
                      </a:r>
                      <a:endParaRPr kumimoji="0" lang="cy-GB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</a:endParaRPr>
                    </a:p>
                  </a:txBody>
                  <a:tcPr marL="91451" marR="91451" marT="45718" marB="45718" horzOverflow="overflow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</a:rPr>
                        <a:t>3*SHC/ESW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6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</a:rPr>
                        <a:t>Craidd</a:t>
                      </a:r>
                      <a:r>
                        <a:rPr kumimoji="0" lang="en-GB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</a:rPr>
                        <a:t>/ Learning Core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</a:rPr>
                        <a:t>BC/WB</a:t>
                      </a:r>
                      <a:endParaRPr kumimoji="0" lang="cy-GB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</a:endParaRPr>
                    </a:p>
                  </a:txBody>
                  <a:tcPr marL="91451" marR="91451" marT="45718" marB="45718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</a:rPr>
                        <a:t>1</a:t>
                      </a:r>
                      <a:endParaRPr kumimoji="0" lang="cy-GB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</a:endParaRPr>
                    </a:p>
                  </a:txBody>
                  <a:tcPr marL="91451" marR="91451" marT="45718" marB="45718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</a:rPr>
                        <a:t>3*30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</a:rPr>
                        <a:t>45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cy-GB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</a:endParaRPr>
                    </a:p>
                  </a:txBody>
                  <a:tcPr marL="91451" marR="91451" marT="45718" marB="45718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</a:rPr>
                        <a:t>135</a:t>
                      </a:r>
                      <a:endParaRPr kumimoji="0" lang="cy-GB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</a:endParaRPr>
                    </a:p>
                  </a:txBody>
                  <a:tcPr marL="91451" marR="91451" marT="45718" marB="45718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823049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6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</a:rPr>
                        <a:t>Prif</a:t>
                      </a:r>
                      <a:r>
                        <a:rPr kumimoji="0" lang="en-GB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</a:rPr>
                        <a:t> </a:t>
                      </a:r>
                      <a:r>
                        <a:rPr kumimoji="0" lang="en-GB" sz="16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</a:rPr>
                        <a:t>Gymhwyster</a:t>
                      </a:r>
                      <a:r>
                        <a:rPr kumimoji="0" lang="en-GB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</a:rPr>
                        <a:t>/ Main</a:t>
                      </a:r>
                      <a:endParaRPr kumimoji="0" lang="cy-GB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</a:endParaRPr>
                    </a:p>
                  </a:txBody>
                  <a:tcPr marL="91451" marR="91451" marT="45718" marB="45718" horzOverflow="overflow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</a:rPr>
                        <a:t>3*AS</a:t>
                      </a:r>
                      <a:endParaRPr kumimoji="0" lang="cy-GB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</a:endParaRPr>
                    </a:p>
                  </a:txBody>
                  <a:tcPr marL="91451" marR="91451" marT="45718" marB="45718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</a:rPr>
                        <a:t>1.2</a:t>
                      </a:r>
                      <a:endParaRPr kumimoji="0" lang="cy-GB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</a:endParaRPr>
                    </a:p>
                  </a:txBody>
                  <a:tcPr marL="91451" marR="91451" marT="45718" marB="45718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</a:rPr>
                        <a:t>405</a:t>
                      </a:r>
                      <a:endParaRPr kumimoji="0" lang="cy-GB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</a:endParaRPr>
                    </a:p>
                  </a:txBody>
                  <a:tcPr marL="91451" marR="91451" marT="45718" marB="45718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</a:rPr>
                        <a:t>486</a:t>
                      </a:r>
                      <a:endParaRPr kumimoji="0" lang="cy-GB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</a:endParaRPr>
                    </a:p>
                  </a:txBody>
                  <a:tcPr marL="91451" marR="91451" marT="45718" marB="45718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6579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6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</a:rPr>
                        <a:t>Eraill</a:t>
                      </a:r>
                      <a:r>
                        <a:rPr kumimoji="0" lang="en-GB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</a:rPr>
                        <a:t>/Other</a:t>
                      </a:r>
                      <a:endParaRPr kumimoji="0" lang="cy-GB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</a:endParaRPr>
                    </a:p>
                  </a:txBody>
                  <a:tcPr marL="91451" marR="91451" marT="45718" marB="45718" horzOverflow="overflow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cy-GB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</a:endParaRPr>
                    </a:p>
                  </a:txBody>
                  <a:tcPr marL="91451" marR="91451" marT="45718" marB="45718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</a:rPr>
                        <a:t>1</a:t>
                      </a:r>
                      <a:endParaRPr kumimoji="0" lang="cy-GB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</a:endParaRPr>
                    </a:p>
                  </a:txBody>
                  <a:tcPr marL="91451" marR="91451" marT="45718" marB="45718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</a:rPr>
                        <a:t>75</a:t>
                      </a:r>
                      <a:endParaRPr kumimoji="0" lang="cy-GB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</a:endParaRPr>
                    </a:p>
                  </a:txBody>
                  <a:tcPr marL="91451" marR="91451" marT="45718" marB="45718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</a:rPr>
                        <a:t>75</a:t>
                      </a:r>
                      <a:endParaRPr kumimoji="0" lang="cy-GB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</a:endParaRPr>
                    </a:p>
                  </a:txBody>
                  <a:tcPr marL="91451" marR="91451" marT="45718" marB="45718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7917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6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</a:rPr>
                        <a:t>Cyfanswm</a:t>
                      </a:r>
                      <a:r>
                        <a:rPr kumimoji="0" lang="en-GB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</a:rPr>
                        <a:t>/ Total</a:t>
                      </a:r>
                      <a:endParaRPr kumimoji="0" lang="cy-GB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</a:endParaRPr>
                    </a:p>
                  </a:txBody>
                  <a:tcPr marL="91451" marR="91451" marT="45718" marB="45718" horzOverflow="overflow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cy-GB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</a:endParaRPr>
                    </a:p>
                  </a:txBody>
                  <a:tcPr marL="91451" marR="91451" marT="45718" marB="45718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cy-GB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</a:endParaRPr>
                    </a:p>
                  </a:txBody>
                  <a:tcPr marL="91451" marR="91451" marT="45718" marB="45718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</a:rPr>
                        <a:t>630</a:t>
                      </a:r>
                      <a:endParaRPr kumimoji="0" lang="cy-GB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</a:endParaRPr>
                    </a:p>
                  </a:txBody>
                  <a:tcPr marL="91451" marR="91451" marT="45718" marB="45718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</a:rPr>
                        <a:t>711</a:t>
                      </a:r>
                      <a:endParaRPr kumimoji="0" lang="cy-GB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</a:endParaRPr>
                    </a:p>
                  </a:txBody>
                  <a:tcPr marL="91451" marR="91451" marT="45718" marB="45718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12183733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0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860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0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860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0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860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PPT Inside blur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219" name="Line 3"/>
          <p:cNvSpPr>
            <a:spLocks noChangeShapeType="1"/>
          </p:cNvSpPr>
          <p:nvPr/>
        </p:nvSpPr>
        <p:spPr bwMode="auto">
          <a:xfrm>
            <a:off x="0" y="904875"/>
            <a:ext cx="9144000" cy="0"/>
          </a:xfrm>
          <a:prstGeom prst="line">
            <a:avLst/>
          </a:prstGeom>
          <a:noFill/>
          <a:ln w="9525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9220" name="Text Box 5"/>
          <p:cNvSpPr txBox="1">
            <a:spLocks noChangeArrowheads="1"/>
          </p:cNvSpPr>
          <p:nvPr/>
        </p:nvSpPr>
        <p:spPr bwMode="auto">
          <a:xfrm>
            <a:off x="660400" y="309563"/>
            <a:ext cx="775335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b="1">
                <a:solidFill>
                  <a:schemeClr val="bg1"/>
                </a:solidFill>
                <a:latin typeface="Calibri" pitchFamily="34" charset="0"/>
              </a:rPr>
              <a:t>Casglu data ol-16	Post-16 data collection</a:t>
            </a:r>
          </a:p>
        </p:txBody>
      </p:sp>
      <p:sp>
        <p:nvSpPr>
          <p:cNvPr id="9221" name="Text Box 6"/>
          <p:cNvSpPr txBox="1">
            <a:spLocks noChangeArrowheads="1"/>
          </p:cNvSpPr>
          <p:nvPr/>
        </p:nvSpPr>
        <p:spPr bwMode="auto">
          <a:xfrm>
            <a:off x="666750" y="1243013"/>
            <a:ext cx="3868738" cy="3324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60363" indent="-360363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en-US" sz="2800">
                <a:solidFill>
                  <a:schemeClr val="bg1"/>
                </a:solidFill>
                <a:latin typeface="Calibri" pitchFamily="34" charset="0"/>
              </a:rPr>
              <a:t>Defnyddir i bennu dyraniadau drwy ddefnyddio gwerthoedd rhaglen gyfartalog fesul Awdurdod Lleol </a:t>
            </a:r>
          </a:p>
          <a:p>
            <a:pPr eaLnBrk="1" hangingPunct="1">
              <a:spcBef>
                <a:spcPct val="50000"/>
              </a:spcBef>
              <a:buFontTx/>
              <a:buNone/>
            </a:pPr>
            <a:endParaRPr lang="en-GB" altLang="en-US" sz="2800">
              <a:solidFill>
                <a:schemeClr val="bg1"/>
              </a:solidFill>
              <a:latin typeface="Calibri" pitchFamily="34" charset="0"/>
            </a:endParaRPr>
          </a:p>
        </p:txBody>
      </p:sp>
      <p:sp>
        <p:nvSpPr>
          <p:cNvPr id="9222" name="Text Box 6"/>
          <p:cNvSpPr txBox="1">
            <a:spLocks noChangeArrowheads="1"/>
          </p:cNvSpPr>
          <p:nvPr/>
        </p:nvSpPr>
        <p:spPr bwMode="auto">
          <a:xfrm>
            <a:off x="4827588" y="1243013"/>
            <a:ext cx="3868737" cy="2892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60363" indent="-360363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en-US" sz="2800">
                <a:solidFill>
                  <a:schemeClr val="bg1"/>
                </a:solidFill>
                <a:latin typeface="Calibri" pitchFamily="34" charset="0"/>
              </a:rPr>
              <a:t>Used to derive annual allocations via use of average programme values per Local Authority</a:t>
            </a:r>
          </a:p>
          <a:p>
            <a:pPr eaLnBrk="1" hangingPunct="1">
              <a:spcBef>
                <a:spcPct val="50000"/>
              </a:spcBef>
              <a:buFontTx/>
              <a:buNone/>
            </a:pPr>
            <a:endParaRPr lang="en-GB" altLang="en-US" sz="2800">
              <a:solidFill>
                <a:schemeClr val="bg1"/>
              </a:solidFill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79508782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PPT Inside blur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43" name="Line 3"/>
          <p:cNvSpPr>
            <a:spLocks noChangeShapeType="1"/>
          </p:cNvSpPr>
          <p:nvPr/>
        </p:nvSpPr>
        <p:spPr bwMode="auto">
          <a:xfrm>
            <a:off x="0" y="904875"/>
            <a:ext cx="9144000" cy="0"/>
          </a:xfrm>
          <a:prstGeom prst="line">
            <a:avLst/>
          </a:prstGeom>
          <a:noFill/>
          <a:ln w="9525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0244" name="Text Box 5"/>
          <p:cNvSpPr txBox="1">
            <a:spLocks noChangeArrowheads="1"/>
          </p:cNvSpPr>
          <p:nvPr/>
        </p:nvSpPr>
        <p:spPr bwMode="auto">
          <a:xfrm>
            <a:off x="660400" y="309563"/>
            <a:ext cx="775335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b="1">
                <a:solidFill>
                  <a:schemeClr val="bg1"/>
                </a:solidFill>
                <a:latin typeface="Calibri" pitchFamily="34" charset="0"/>
              </a:rPr>
              <a:t>Casglu data ol-16	Post-16 data collection</a:t>
            </a:r>
          </a:p>
        </p:txBody>
      </p:sp>
      <p:sp>
        <p:nvSpPr>
          <p:cNvPr id="10245" name="Text Box 6"/>
          <p:cNvSpPr txBox="1">
            <a:spLocks noChangeArrowheads="1"/>
          </p:cNvSpPr>
          <p:nvPr/>
        </p:nvSpPr>
        <p:spPr bwMode="auto">
          <a:xfrm>
            <a:off x="666750" y="1243013"/>
            <a:ext cx="3868738" cy="1816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60363" indent="-360363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en-US" sz="2800">
                <a:solidFill>
                  <a:schemeClr val="bg1"/>
                </a:solidFill>
                <a:latin typeface="Calibri" pitchFamily="34" charset="0"/>
              </a:rPr>
              <a:t>Defnyddir i fonitro darpariaeth yn erbyn gofynion rhaglenni a gwerthoedd</a:t>
            </a:r>
          </a:p>
        </p:txBody>
      </p:sp>
      <p:sp>
        <p:nvSpPr>
          <p:cNvPr id="10246" name="Text Box 6"/>
          <p:cNvSpPr txBox="1">
            <a:spLocks noChangeArrowheads="1"/>
          </p:cNvSpPr>
          <p:nvPr/>
        </p:nvSpPr>
        <p:spPr bwMode="auto">
          <a:xfrm>
            <a:off x="4827588" y="1243013"/>
            <a:ext cx="3868737" cy="2892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60363" indent="-360363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en-US" sz="2800">
                <a:solidFill>
                  <a:schemeClr val="bg1"/>
                </a:solidFill>
                <a:latin typeface="Calibri" pitchFamily="34" charset="0"/>
              </a:rPr>
              <a:t>Used to monitor delivery against programme specifications and values</a:t>
            </a:r>
          </a:p>
          <a:p>
            <a:pPr eaLnBrk="1" hangingPunct="1">
              <a:spcBef>
                <a:spcPct val="50000"/>
              </a:spcBef>
              <a:buFontTx/>
              <a:buNone/>
            </a:pPr>
            <a:endParaRPr lang="en-GB" altLang="en-US" sz="2800">
              <a:solidFill>
                <a:schemeClr val="bg1"/>
              </a:solidFill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58264908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PPT Inside blur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267" name="Line 3"/>
          <p:cNvSpPr>
            <a:spLocks noChangeShapeType="1"/>
          </p:cNvSpPr>
          <p:nvPr/>
        </p:nvSpPr>
        <p:spPr bwMode="auto">
          <a:xfrm>
            <a:off x="0" y="904875"/>
            <a:ext cx="9144000" cy="0"/>
          </a:xfrm>
          <a:prstGeom prst="line">
            <a:avLst/>
          </a:prstGeom>
          <a:noFill/>
          <a:ln w="9525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1268" name="Text Box 6"/>
          <p:cNvSpPr txBox="1">
            <a:spLocks noChangeArrowheads="1"/>
          </p:cNvSpPr>
          <p:nvPr/>
        </p:nvSpPr>
        <p:spPr bwMode="auto">
          <a:xfrm>
            <a:off x="666750" y="1243013"/>
            <a:ext cx="3868738" cy="5694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60363" indent="-360363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en-US" sz="2800">
                <a:solidFill>
                  <a:schemeClr val="bg1"/>
                </a:solidFill>
                <a:latin typeface="Calibri" pitchFamily="34" charset="0"/>
              </a:rPr>
              <a:t>MAE POB MAES YN ALLWEDDOL!!</a:t>
            </a:r>
          </a:p>
          <a:p>
            <a:pPr eaLnBrk="1" hangingPunct="1">
              <a:spcBef>
                <a:spcPct val="50000"/>
              </a:spcBef>
            </a:pPr>
            <a:r>
              <a:rPr lang="cy-GB" altLang="en-US" sz="2800">
                <a:solidFill>
                  <a:schemeClr val="bg1"/>
                </a:solidFill>
                <a:latin typeface="Calibri" pitchFamily="34" charset="0"/>
              </a:rPr>
              <a:t>Cyfeirnod y Gweithgaredd Dysgu (gan gynnwys cod y rhaglen)</a:t>
            </a:r>
          </a:p>
          <a:p>
            <a:pPr eaLnBrk="1" hangingPunct="1">
              <a:spcBef>
                <a:spcPct val="50000"/>
              </a:spcBef>
            </a:pPr>
            <a:r>
              <a:rPr lang="cy-GB" altLang="en-US" sz="2800">
                <a:solidFill>
                  <a:schemeClr val="bg1"/>
                </a:solidFill>
                <a:latin typeface="Calibri" pitchFamily="34" charset="0"/>
              </a:rPr>
              <a:t>Categori’r Gweithgaredd Dysgu</a:t>
            </a:r>
          </a:p>
          <a:p>
            <a:pPr eaLnBrk="1" hangingPunct="1">
              <a:spcBef>
                <a:spcPct val="50000"/>
              </a:spcBef>
            </a:pPr>
            <a:r>
              <a:rPr lang="en-GB" altLang="en-US" sz="2800">
                <a:solidFill>
                  <a:schemeClr val="bg1"/>
                </a:solidFill>
                <a:latin typeface="Calibri" pitchFamily="34" charset="0"/>
              </a:rPr>
              <a:t>Oriau Cyswllt o dan Arweiniad</a:t>
            </a:r>
          </a:p>
          <a:p>
            <a:pPr eaLnBrk="1" hangingPunct="1">
              <a:spcBef>
                <a:spcPct val="50000"/>
              </a:spcBef>
              <a:buFontTx/>
              <a:buNone/>
            </a:pPr>
            <a:endParaRPr lang="en-GB" altLang="en-US" sz="2800">
              <a:solidFill>
                <a:schemeClr val="bg1"/>
              </a:solidFill>
              <a:latin typeface="Calibri" pitchFamily="34" charset="0"/>
            </a:endParaRPr>
          </a:p>
        </p:txBody>
      </p:sp>
      <p:sp>
        <p:nvSpPr>
          <p:cNvPr id="11269" name="Text Box 5"/>
          <p:cNvSpPr txBox="1">
            <a:spLocks noChangeArrowheads="1"/>
          </p:cNvSpPr>
          <p:nvPr/>
        </p:nvSpPr>
        <p:spPr bwMode="auto">
          <a:xfrm>
            <a:off x="660400" y="309563"/>
            <a:ext cx="64897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y-GB" altLang="en-US" b="1">
                <a:solidFill>
                  <a:schemeClr val="bg1"/>
                </a:solidFill>
                <a:latin typeface="Calibri" pitchFamily="34" charset="0"/>
              </a:rPr>
              <a:t>Meysydd</a:t>
            </a:r>
            <a:r>
              <a:rPr lang="en-GB" altLang="en-US" b="1">
                <a:solidFill>
                  <a:schemeClr val="bg1"/>
                </a:solidFill>
                <a:latin typeface="Calibri" pitchFamily="34" charset="0"/>
              </a:rPr>
              <a:t> </a:t>
            </a:r>
            <a:r>
              <a:rPr lang="cy-GB" altLang="en-US" b="1">
                <a:solidFill>
                  <a:schemeClr val="bg1"/>
                </a:solidFill>
                <a:latin typeface="Calibri" pitchFamily="34" charset="0"/>
              </a:rPr>
              <a:t>Allweddol</a:t>
            </a:r>
            <a:r>
              <a:rPr lang="en-GB" altLang="en-US" b="1">
                <a:solidFill>
                  <a:schemeClr val="bg1"/>
                </a:solidFill>
                <a:latin typeface="Calibri" pitchFamily="34" charset="0"/>
              </a:rPr>
              <a:t>		Key Fields</a:t>
            </a:r>
          </a:p>
        </p:txBody>
      </p:sp>
      <p:sp>
        <p:nvSpPr>
          <p:cNvPr id="11270" name="Text Box 6"/>
          <p:cNvSpPr txBox="1">
            <a:spLocks noChangeArrowheads="1"/>
          </p:cNvSpPr>
          <p:nvPr/>
        </p:nvSpPr>
        <p:spPr bwMode="auto">
          <a:xfrm>
            <a:off x="4902200" y="1246188"/>
            <a:ext cx="3868738" cy="4402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60363" indent="-360363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en-US" sz="2800">
                <a:solidFill>
                  <a:schemeClr val="bg1"/>
                </a:solidFill>
                <a:latin typeface="Calibri" pitchFamily="34" charset="0"/>
              </a:rPr>
              <a:t>ALL FIELDS ARE KEY!!</a:t>
            </a:r>
          </a:p>
          <a:p>
            <a:pPr eaLnBrk="1" hangingPunct="1">
              <a:spcBef>
                <a:spcPct val="50000"/>
              </a:spcBef>
            </a:pPr>
            <a:r>
              <a:rPr lang="en-GB" altLang="en-US" sz="2800">
                <a:solidFill>
                  <a:schemeClr val="bg1"/>
                </a:solidFill>
                <a:latin typeface="Calibri" pitchFamily="34" charset="0"/>
              </a:rPr>
              <a:t>Learning Activity Reference (inc. Programme code)</a:t>
            </a:r>
          </a:p>
          <a:p>
            <a:pPr eaLnBrk="1" hangingPunct="1">
              <a:spcBef>
                <a:spcPct val="50000"/>
              </a:spcBef>
            </a:pPr>
            <a:r>
              <a:rPr lang="en-GB" altLang="en-US" sz="2800">
                <a:solidFill>
                  <a:schemeClr val="bg1"/>
                </a:solidFill>
                <a:latin typeface="Calibri" pitchFamily="34" charset="0"/>
              </a:rPr>
              <a:t>Learning Activity Category</a:t>
            </a:r>
          </a:p>
          <a:p>
            <a:pPr eaLnBrk="1" hangingPunct="1">
              <a:spcBef>
                <a:spcPct val="50000"/>
              </a:spcBef>
            </a:pPr>
            <a:r>
              <a:rPr lang="en-GB" altLang="en-US" sz="2800">
                <a:solidFill>
                  <a:schemeClr val="bg1"/>
                </a:solidFill>
                <a:latin typeface="Calibri" pitchFamily="34" charset="0"/>
              </a:rPr>
              <a:t>Guided Contact Hours</a:t>
            </a:r>
          </a:p>
          <a:p>
            <a:pPr eaLnBrk="1" hangingPunct="1">
              <a:spcBef>
                <a:spcPct val="50000"/>
              </a:spcBef>
              <a:buFontTx/>
              <a:buNone/>
            </a:pPr>
            <a:endParaRPr lang="en-GB" altLang="en-US" sz="2800">
              <a:solidFill>
                <a:schemeClr val="bg1"/>
              </a:solidFill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33968573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PPT Inside blur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291" name="Line 3"/>
          <p:cNvSpPr>
            <a:spLocks noChangeShapeType="1"/>
          </p:cNvSpPr>
          <p:nvPr/>
        </p:nvSpPr>
        <p:spPr bwMode="auto">
          <a:xfrm>
            <a:off x="0" y="904875"/>
            <a:ext cx="9144000" cy="0"/>
          </a:xfrm>
          <a:prstGeom prst="line">
            <a:avLst/>
          </a:prstGeom>
          <a:noFill/>
          <a:ln w="9525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2292" name="Text Box 6"/>
          <p:cNvSpPr txBox="1">
            <a:spLocks noChangeArrowheads="1"/>
          </p:cNvSpPr>
          <p:nvPr/>
        </p:nvSpPr>
        <p:spPr bwMode="auto">
          <a:xfrm>
            <a:off x="666750" y="1243013"/>
            <a:ext cx="3868738" cy="2892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60363" indent="-360363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cy-GB" altLang="en-US" sz="2800">
                <a:solidFill>
                  <a:schemeClr val="bg1"/>
                </a:solidFill>
                <a:latin typeface="Calibri" pitchFamily="34" charset="0"/>
              </a:rPr>
              <a:t>Dylai cynnwys y rhaglen ddysgu adlewyrchu gofynion y rhaglen ar ôl 8 wythnos</a:t>
            </a:r>
          </a:p>
          <a:p>
            <a:pPr eaLnBrk="1" hangingPunct="1">
              <a:spcBef>
                <a:spcPct val="50000"/>
              </a:spcBef>
              <a:buFontTx/>
              <a:buNone/>
            </a:pPr>
            <a:endParaRPr lang="en-GB" altLang="en-US" sz="2800">
              <a:solidFill>
                <a:schemeClr val="bg1"/>
              </a:solidFill>
              <a:latin typeface="Calibri" pitchFamily="34" charset="0"/>
            </a:endParaRPr>
          </a:p>
        </p:txBody>
      </p:sp>
      <p:sp>
        <p:nvSpPr>
          <p:cNvPr id="12293" name="Text Box 5"/>
          <p:cNvSpPr txBox="1">
            <a:spLocks noChangeArrowheads="1"/>
          </p:cNvSpPr>
          <p:nvPr/>
        </p:nvSpPr>
        <p:spPr bwMode="auto">
          <a:xfrm>
            <a:off x="660400" y="309563"/>
            <a:ext cx="6783388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b="1">
                <a:solidFill>
                  <a:schemeClr val="bg1"/>
                </a:solidFill>
                <a:latin typeface="Calibri" pitchFamily="34" charset="0"/>
              </a:rPr>
              <a:t>Y rheol 8 wythnos		8 week rule</a:t>
            </a:r>
          </a:p>
        </p:txBody>
      </p:sp>
      <p:sp>
        <p:nvSpPr>
          <p:cNvPr id="12294" name="Text Box 6"/>
          <p:cNvSpPr txBox="1">
            <a:spLocks noChangeArrowheads="1"/>
          </p:cNvSpPr>
          <p:nvPr/>
        </p:nvSpPr>
        <p:spPr bwMode="auto">
          <a:xfrm>
            <a:off x="4902200" y="1246188"/>
            <a:ext cx="3868738" cy="2894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60363" indent="-360363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en-US" sz="2800">
                <a:solidFill>
                  <a:schemeClr val="bg1"/>
                </a:solidFill>
                <a:latin typeface="Calibri" pitchFamily="34" charset="0"/>
              </a:rPr>
              <a:t>The Programme of study should reflect the programme being undertaken after 8 weeks</a:t>
            </a:r>
          </a:p>
          <a:p>
            <a:pPr eaLnBrk="1" hangingPunct="1">
              <a:spcBef>
                <a:spcPct val="50000"/>
              </a:spcBef>
              <a:buFontTx/>
              <a:buNone/>
            </a:pPr>
            <a:endParaRPr lang="en-GB" altLang="en-US" sz="2800">
              <a:solidFill>
                <a:schemeClr val="bg1"/>
              </a:solidFill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78995225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PPT Inside blur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315" name="Line 3"/>
          <p:cNvSpPr>
            <a:spLocks noChangeShapeType="1"/>
          </p:cNvSpPr>
          <p:nvPr/>
        </p:nvSpPr>
        <p:spPr bwMode="auto">
          <a:xfrm>
            <a:off x="-36513" y="1387475"/>
            <a:ext cx="9144001" cy="0"/>
          </a:xfrm>
          <a:prstGeom prst="line">
            <a:avLst/>
          </a:prstGeom>
          <a:noFill/>
          <a:ln w="9525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3316" name="Text Box 6"/>
          <p:cNvSpPr txBox="1">
            <a:spLocks noChangeArrowheads="1"/>
          </p:cNvSpPr>
          <p:nvPr/>
        </p:nvSpPr>
        <p:spPr bwMode="auto">
          <a:xfrm>
            <a:off x="673100" y="1484313"/>
            <a:ext cx="3868738" cy="2462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60363" indent="-360363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cy-GB" altLang="en-US" sz="2800">
                <a:solidFill>
                  <a:schemeClr val="bg1"/>
                </a:solidFill>
                <a:latin typeface="Calibri" pitchFamily="34" charset="0"/>
              </a:rPr>
              <a:t>Dylai’r oriau cyswllt cyfateb i’r nifer o oriau cyswllt sydd wedi’u hamserlennu</a:t>
            </a:r>
          </a:p>
          <a:p>
            <a:pPr eaLnBrk="1" hangingPunct="1">
              <a:spcBef>
                <a:spcPct val="50000"/>
              </a:spcBef>
              <a:buFontTx/>
              <a:buNone/>
            </a:pPr>
            <a:endParaRPr lang="en-GB" altLang="en-US" sz="2800">
              <a:solidFill>
                <a:schemeClr val="bg1"/>
              </a:solidFill>
              <a:latin typeface="Calibri" pitchFamily="34" charset="0"/>
            </a:endParaRPr>
          </a:p>
        </p:txBody>
      </p:sp>
      <p:sp>
        <p:nvSpPr>
          <p:cNvPr id="13317" name="Text Box 5"/>
          <p:cNvSpPr txBox="1">
            <a:spLocks noChangeArrowheads="1"/>
          </p:cNvSpPr>
          <p:nvPr/>
        </p:nvSpPr>
        <p:spPr bwMode="auto">
          <a:xfrm>
            <a:off x="660400" y="309563"/>
            <a:ext cx="5540375" cy="1077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b="1">
                <a:solidFill>
                  <a:schemeClr val="bg1"/>
                </a:solidFill>
                <a:latin typeface="Calibri" pitchFamily="34" charset="0"/>
              </a:rPr>
              <a:t>Oriau Cyswllt dan 		GCH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b="1">
                <a:solidFill>
                  <a:schemeClr val="bg1"/>
                </a:solidFill>
                <a:latin typeface="Calibri" pitchFamily="34" charset="0"/>
              </a:rPr>
              <a:t>Arweiniad</a:t>
            </a:r>
          </a:p>
        </p:txBody>
      </p:sp>
      <p:sp>
        <p:nvSpPr>
          <p:cNvPr id="13318" name="Text Box 6"/>
          <p:cNvSpPr txBox="1">
            <a:spLocks noChangeArrowheads="1"/>
          </p:cNvSpPr>
          <p:nvPr/>
        </p:nvSpPr>
        <p:spPr bwMode="auto">
          <a:xfrm>
            <a:off x="4902200" y="1246188"/>
            <a:ext cx="3868738" cy="2462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60363" indent="-360363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en-US" sz="2800">
                <a:solidFill>
                  <a:schemeClr val="bg1"/>
                </a:solidFill>
                <a:latin typeface="Calibri" pitchFamily="34" charset="0"/>
              </a:rPr>
              <a:t>GCH should be the total number of GCH timetabled for the Programme of study</a:t>
            </a:r>
          </a:p>
          <a:p>
            <a:pPr eaLnBrk="1" hangingPunct="1">
              <a:spcBef>
                <a:spcPct val="50000"/>
              </a:spcBef>
              <a:buFontTx/>
              <a:buNone/>
            </a:pPr>
            <a:endParaRPr lang="en-GB" altLang="en-US" sz="2800">
              <a:solidFill>
                <a:schemeClr val="bg1"/>
              </a:solidFill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20218576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PPT Inside blur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339" name="Line 3"/>
          <p:cNvSpPr>
            <a:spLocks noChangeShapeType="1"/>
          </p:cNvSpPr>
          <p:nvPr/>
        </p:nvSpPr>
        <p:spPr bwMode="auto">
          <a:xfrm>
            <a:off x="0" y="1484313"/>
            <a:ext cx="9144000" cy="0"/>
          </a:xfrm>
          <a:prstGeom prst="line">
            <a:avLst/>
          </a:prstGeom>
          <a:noFill/>
          <a:ln w="9525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4340" name="Text Box 5"/>
          <p:cNvSpPr txBox="1">
            <a:spLocks noChangeArrowheads="1"/>
          </p:cNvSpPr>
          <p:nvPr/>
        </p:nvSpPr>
        <p:spPr bwMode="auto">
          <a:xfrm>
            <a:off x="660400" y="309563"/>
            <a:ext cx="6753225" cy="1077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y-GB" altLang="en-US" b="1">
                <a:solidFill>
                  <a:schemeClr val="bg1"/>
                </a:solidFill>
                <a:latin typeface="Calibri" pitchFamily="34" charset="0"/>
              </a:rPr>
              <a:t>Problemau gyda’r casgliad diweddaraf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b="1">
                <a:solidFill>
                  <a:schemeClr val="bg1"/>
                </a:solidFill>
                <a:latin typeface="Calibri" pitchFamily="34" charset="0"/>
              </a:rPr>
              <a:t>Issues with latest collection</a:t>
            </a:r>
          </a:p>
        </p:txBody>
      </p:sp>
    </p:spTree>
    <p:extLst>
      <p:ext uri="{BB962C8B-B14F-4D97-AF65-F5344CB8AC3E}">
        <p14:creationId xmlns:p14="http://schemas.microsoft.com/office/powerpoint/2010/main" val="469754777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PPT Inside blur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363" name="Line 3"/>
          <p:cNvSpPr>
            <a:spLocks noChangeShapeType="1"/>
          </p:cNvSpPr>
          <p:nvPr/>
        </p:nvSpPr>
        <p:spPr bwMode="auto">
          <a:xfrm>
            <a:off x="0" y="904875"/>
            <a:ext cx="9144000" cy="0"/>
          </a:xfrm>
          <a:prstGeom prst="line">
            <a:avLst/>
          </a:prstGeom>
          <a:noFill/>
          <a:ln w="9525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8" name="Content Placeholder 3"/>
          <p:cNvSpPr txBox="1">
            <a:spLocks/>
          </p:cNvSpPr>
          <p:nvPr/>
        </p:nvSpPr>
        <p:spPr>
          <a:xfrm>
            <a:off x="395288" y="1125538"/>
            <a:ext cx="3529012" cy="4929187"/>
          </a:xfrm>
          <a:prstGeom prst="rect">
            <a:avLst/>
          </a:prstGeom>
        </p:spPr>
        <p:txBody>
          <a:bodyPr>
            <a:normAutofit fontScale="85000" lnSpcReduction="20000"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>
              <a:spcAft>
                <a:spcPts val="1200"/>
              </a:spcAft>
              <a:defRPr/>
            </a:pPr>
            <a:r>
              <a:rPr lang="en-GB" kern="0" dirty="0" err="1" smtClean="0">
                <a:cs typeface="Arial" panose="020B0604020202020204" pitchFamily="34" charset="0"/>
              </a:rPr>
              <a:t>Sut</a:t>
            </a:r>
            <a:r>
              <a:rPr lang="en-GB" kern="0" dirty="0" smtClean="0">
                <a:cs typeface="Arial" panose="020B0604020202020204" pitchFamily="34" charset="0"/>
              </a:rPr>
              <a:t> y </a:t>
            </a:r>
            <a:r>
              <a:rPr lang="en-GB" kern="0" dirty="0" err="1" smtClean="0">
                <a:cs typeface="Arial" panose="020B0604020202020204" pitchFamily="34" charset="0"/>
              </a:rPr>
              <a:t>gellir</a:t>
            </a:r>
            <a:r>
              <a:rPr lang="en-GB" kern="0" dirty="0" smtClean="0">
                <a:cs typeface="Arial" panose="020B0604020202020204" pitchFamily="34" charset="0"/>
              </a:rPr>
              <a:t> </a:t>
            </a:r>
            <a:r>
              <a:rPr lang="en-GB" kern="0" dirty="0" err="1" smtClean="0">
                <a:cs typeface="Arial" panose="020B0604020202020204" pitchFamily="34" charset="0"/>
              </a:rPr>
              <a:t>newid</a:t>
            </a:r>
            <a:r>
              <a:rPr lang="en-GB" kern="0" dirty="0" smtClean="0">
                <a:cs typeface="Arial" panose="020B0604020202020204" pitchFamily="34" charset="0"/>
              </a:rPr>
              <a:t> </a:t>
            </a:r>
            <a:r>
              <a:rPr lang="en-GB" kern="0" dirty="0" err="1" smtClean="0">
                <a:cs typeface="Arial" panose="020B0604020202020204" pitchFamily="34" charset="0"/>
              </a:rPr>
              <a:t>yr</a:t>
            </a:r>
            <a:r>
              <a:rPr lang="en-GB" kern="0" dirty="0" smtClean="0">
                <a:cs typeface="Arial" panose="020B0604020202020204" pitchFamily="34" charset="0"/>
              </a:rPr>
              <a:t> </a:t>
            </a:r>
            <a:r>
              <a:rPr lang="en-GB" kern="0" dirty="0" err="1" smtClean="0">
                <a:cs typeface="Arial" panose="020B0604020202020204" pitchFamily="34" charset="0"/>
              </a:rPr>
              <a:t>adroddiadau</a:t>
            </a:r>
            <a:r>
              <a:rPr lang="en-GB" kern="0" dirty="0" smtClean="0">
                <a:cs typeface="Arial" panose="020B0604020202020204" pitchFamily="34" charset="0"/>
              </a:rPr>
              <a:t> </a:t>
            </a:r>
            <a:r>
              <a:rPr lang="en-GB" kern="0" dirty="0" err="1" smtClean="0">
                <a:cs typeface="Arial" panose="020B0604020202020204" pitchFamily="34" charset="0"/>
              </a:rPr>
              <a:t>rheoli</a:t>
            </a:r>
            <a:r>
              <a:rPr lang="en-GB" kern="0" dirty="0" smtClean="0">
                <a:cs typeface="Arial" panose="020B0604020202020204" pitchFamily="34" charset="0"/>
              </a:rPr>
              <a:t>?</a:t>
            </a:r>
          </a:p>
          <a:p>
            <a:pPr>
              <a:spcAft>
                <a:spcPts val="1200"/>
              </a:spcAft>
              <a:defRPr/>
            </a:pPr>
            <a:r>
              <a:rPr lang="en-GB" kern="0" dirty="0" err="1" smtClean="0">
                <a:cs typeface="Arial" panose="020B0604020202020204" pitchFamily="34" charset="0"/>
              </a:rPr>
              <a:t>Oes</a:t>
            </a:r>
            <a:r>
              <a:rPr lang="en-GB" kern="0" dirty="0" smtClean="0">
                <a:cs typeface="Arial" panose="020B0604020202020204" pitchFamily="34" charset="0"/>
              </a:rPr>
              <a:t> </a:t>
            </a:r>
            <a:r>
              <a:rPr lang="en-GB" kern="0" dirty="0" err="1" smtClean="0">
                <a:cs typeface="Arial" panose="020B0604020202020204" pitchFamily="34" charset="0"/>
              </a:rPr>
              <a:t>llefydd</a:t>
            </a:r>
            <a:r>
              <a:rPr lang="en-GB" kern="0" dirty="0" smtClean="0">
                <a:cs typeface="Arial" panose="020B0604020202020204" pitchFamily="34" charset="0"/>
              </a:rPr>
              <a:t> </a:t>
            </a:r>
            <a:r>
              <a:rPr lang="en-GB" kern="0" dirty="0" err="1" smtClean="0">
                <a:cs typeface="Arial" panose="020B0604020202020204" pitchFamily="34" charset="0"/>
              </a:rPr>
              <a:t>lle</a:t>
            </a:r>
            <a:r>
              <a:rPr lang="en-GB" kern="0" dirty="0" smtClean="0">
                <a:cs typeface="Arial" panose="020B0604020202020204" pitchFamily="34" charset="0"/>
              </a:rPr>
              <a:t> </a:t>
            </a:r>
            <a:r>
              <a:rPr lang="en-GB" kern="0" dirty="0" err="1" smtClean="0">
                <a:cs typeface="Arial" panose="020B0604020202020204" pitchFamily="34" charset="0"/>
              </a:rPr>
              <a:t>mae</a:t>
            </a:r>
            <a:r>
              <a:rPr lang="en-GB" kern="0" dirty="0" smtClean="0">
                <a:cs typeface="Arial" panose="020B0604020202020204" pitchFamily="34" charset="0"/>
              </a:rPr>
              <a:t> </a:t>
            </a:r>
            <a:r>
              <a:rPr lang="en-GB" kern="0" dirty="0" err="1" smtClean="0">
                <a:cs typeface="Arial" panose="020B0604020202020204" pitchFamily="34" charset="0"/>
              </a:rPr>
              <a:t>angen</a:t>
            </a:r>
            <a:r>
              <a:rPr lang="en-GB" kern="0" dirty="0" smtClean="0">
                <a:cs typeface="Arial" panose="020B0604020202020204" pitchFamily="34" charset="0"/>
              </a:rPr>
              <a:t> </a:t>
            </a:r>
            <a:r>
              <a:rPr lang="en-GB" kern="0" dirty="0" err="1" smtClean="0">
                <a:cs typeface="Arial" panose="020B0604020202020204" pitchFamily="34" charset="0"/>
              </a:rPr>
              <a:t>rhagor</a:t>
            </a:r>
            <a:r>
              <a:rPr lang="en-GB" kern="0" dirty="0" smtClean="0">
                <a:cs typeface="Arial" panose="020B0604020202020204" pitchFamily="34" charset="0"/>
              </a:rPr>
              <a:t> o </a:t>
            </a:r>
            <a:r>
              <a:rPr lang="en-GB" kern="0" dirty="0" err="1" smtClean="0">
                <a:cs typeface="Arial" panose="020B0604020202020204" pitchFamily="34" charset="0"/>
              </a:rPr>
              <a:t>gyfarwyddyd</a:t>
            </a:r>
            <a:r>
              <a:rPr lang="en-GB" kern="0" dirty="0" smtClean="0">
                <a:cs typeface="Arial" panose="020B0604020202020204" pitchFamily="34" charset="0"/>
              </a:rPr>
              <a:t>?</a:t>
            </a:r>
          </a:p>
          <a:p>
            <a:pPr>
              <a:spcAft>
                <a:spcPts val="1200"/>
              </a:spcAft>
              <a:defRPr/>
            </a:pPr>
            <a:r>
              <a:rPr lang="en-GB" kern="0" dirty="0" smtClean="0">
                <a:solidFill>
                  <a:srgbClr val="FF0000"/>
                </a:solidFill>
                <a:cs typeface="Arial" panose="020B0604020202020204" pitchFamily="34" charset="0"/>
              </a:rPr>
              <a:t>Pa help </a:t>
            </a:r>
            <a:r>
              <a:rPr lang="en-GB" kern="0" dirty="0" err="1" smtClean="0">
                <a:solidFill>
                  <a:srgbClr val="FF0000"/>
                </a:solidFill>
                <a:cs typeface="Arial" panose="020B0604020202020204" pitchFamily="34" charset="0"/>
              </a:rPr>
              <a:t>ychwanegol</a:t>
            </a:r>
            <a:r>
              <a:rPr lang="en-GB" kern="0" dirty="0" smtClean="0">
                <a:solidFill>
                  <a:srgbClr val="FF0000"/>
                </a:solidFill>
                <a:cs typeface="Arial" panose="020B0604020202020204" pitchFamily="34" charset="0"/>
              </a:rPr>
              <a:t> </a:t>
            </a:r>
            <a:r>
              <a:rPr lang="en-GB" kern="0" dirty="0" err="1" smtClean="0">
                <a:solidFill>
                  <a:srgbClr val="FF0000"/>
                </a:solidFill>
                <a:cs typeface="Arial" panose="020B0604020202020204" pitchFamily="34" charset="0"/>
              </a:rPr>
              <a:t>allwn</a:t>
            </a:r>
            <a:r>
              <a:rPr lang="en-GB" kern="0" dirty="0" smtClean="0">
                <a:solidFill>
                  <a:srgbClr val="FF0000"/>
                </a:solidFill>
                <a:cs typeface="Arial" panose="020B0604020202020204" pitchFamily="34" charset="0"/>
              </a:rPr>
              <a:t> </a:t>
            </a:r>
            <a:r>
              <a:rPr lang="en-GB" kern="0" dirty="0" err="1" smtClean="0">
                <a:solidFill>
                  <a:srgbClr val="FF0000"/>
                </a:solidFill>
                <a:cs typeface="Arial" panose="020B0604020202020204" pitchFamily="34" charset="0"/>
              </a:rPr>
              <a:t>ni</a:t>
            </a:r>
            <a:r>
              <a:rPr lang="en-GB" kern="0" dirty="0" smtClean="0">
                <a:solidFill>
                  <a:srgbClr val="FF0000"/>
                </a:solidFill>
                <a:cs typeface="Arial" panose="020B0604020202020204" pitchFamily="34" charset="0"/>
              </a:rPr>
              <a:t> </a:t>
            </a:r>
            <a:r>
              <a:rPr lang="en-GB" kern="0" dirty="0" err="1" smtClean="0">
                <a:solidFill>
                  <a:srgbClr val="FF0000"/>
                </a:solidFill>
                <a:cs typeface="Arial" panose="020B0604020202020204" pitchFamily="34" charset="0"/>
              </a:rPr>
              <a:t>ei</a:t>
            </a:r>
            <a:r>
              <a:rPr lang="en-GB" kern="0" dirty="0" smtClean="0">
                <a:solidFill>
                  <a:srgbClr val="FF0000"/>
                </a:solidFill>
                <a:cs typeface="Arial" panose="020B0604020202020204" pitchFamily="34" charset="0"/>
              </a:rPr>
              <a:t> </a:t>
            </a:r>
            <a:r>
              <a:rPr lang="en-GB" kern="0" dirty="0" err="1" smtClean="0">
                <a:solidFill>
                  <a:srgbClr val="FF0000"/>
                </a:solidFill>
                <a:cs typeface="Arial" panose="020B0604020202020204" pitchFamily="34" charset="0"/>
              </a:rPr>
              <a:t>gynnig</a:t>
            </a:r>
            <a:r>
              <a:rPr lang="en-GB" kern="0" dirty="0" smtClean="0">
                <a:solidFill>
                  <a:srgbClr val="FF0000"/>
                </a:solidFill>
                <a:cs typeface="Arial" panose="020B0604020202020204" pitchFamily="34" charset="0"/>
              </a:rPr>
              <a:t> </a:t>
            </a:r>
            <a:r>
              <a:rPr lang="en-GB" kern="0" dirty="0" err="1" smtClean="0">
                <a:solidFill>
                  <a:srgbClr val="FF0000"/>
                </a:solidFill>
                <a:cs typeface="Arial" panose="020B0604020202020204" pitchFamily="34" charset="0"/>
              </a:rPr>
              <a:t>i</a:t>
            </a:r>
            <a:r>
              <a:rPr lang="en-GB" kern="0" dirty="0" smtClean="0">
                <a:solidFill>
                  <a:srgbClr val="FF0000"/>
                </a:solidFill>
                <a:cs typeface="Arial" panose="020B0604020202020204" pitchFamily="34" charset="0"/>
              </a:rPr>
              <a:t> </a:t>
            </a:r>
            <a:r>
              <a:rPr lang="en-GB" kern="0" dirty="0" err="1" smtClean="0">
                <a:solidFill>
                  <a:srgbClr val="FF0000"/>
                </a:solidFill>
                <a:cs typeface="Arial" panose="020B0604020202020204" pitchFamily="34" charset="0"/>
              </a:rPr>
              <a:t>sicrhau</a:t>
            </a:r>
            <a:r>
              <a:rPr lang="en-GB" kern="0" dirty="0" smtClean="0">
                <a:solidFill>
                  <a:srgbClr val="FF0000"/>
                </a:solidFill>
                <a:cs typeface="Arial" panose="020B0604020202020204" pitchFamily="34" charset="0"/>
              </a:rPr>
              <a:t> </a:t>
            </a:r>
            <a:r>
              <a:rPr lang="en-GB" kern="0" dirty="0" err="1" smtClean="0">
                <a:solidFill>
                  <a:srgbClr val="FF0000"/>
                </a:solidFill>
                <a:cs typeface="Arial" panose="020B0604020202020204" pitchFamily="34" charset="0"/>
              </a:rPr>
              <a:t>cywirdeb</a:t>
            </a:r>
            <a:r>
              <a:rPr lang="en-GB" kern="0" dirty="0" smtClean="0">
                <a:solidFill>
                  <a:srgbClr val="FF0000"/>
                </a:solidFill>
                <a:cs typeface="Arial" panose="020B0604020202020204" pitchFamily="34" charset="0"/>
              </a:rPr>
              <a:t> </a:t>
            </a:r>
            <a:r>
              <a:rPr lang="en-GB" kern="0" dirty="0" err="1" smtClean="0">
                <a:solidFill>
                  <a:srgbClr val="FF0000"/>
                </a:solidFill>
                <a:cs typeface="Arial" panose="020B0604020202020204" pitchFamily="34" charset="0"/>
              </a:rPr>
              <a:t>eich</a:t>
            </a:r>
            <a:r>
              <a:rPr lang="en-GB" kern="0" dirty="0" smtClean="0">
                <a:solidFill>
                  <a:srgbClr val="FF0000"/>
                </a:solidFill>
                <a:cs typeface="Arial" panose="020B0604020202020204" pitchFamily="34" charset="0"/>
              </a:rPr>
              <a:t> data?</a:t>
            </a:r>
          </a:p>
          <a:p>
            <a:pPr>
              <a:spcAft>
                <a:spcPts val="1200"/>
              </a:spcAft>
              <a:defRPr/>
            </a:pPr>
            <a:r>
              <a:rPr lang="en-GB" kern="0" dirty="0" err="1" smtClean="0">
                <a:cs typeface="Arial" panose="020B0604020202020204" pitchFamily="34" charset="0"/>
              </a:rPr>
              <a:t>Oes</a:t>
            </a:r>
            <a:r>
              <a:rPr lang="en-GB" kern="0" dirty="0" smtClean="0">
                <a:cs typeface="Arial" panose="020B0604020202020204" pitchFamily="34" charset="0"/>
              </a:rPr>
              <a:t> </a:t>
            </a:r>
            <a:r>
              <a:rPr lang="en-GB" kern="0" dirty="0" err="1" smtClean="0">
                <a:cs typeface="Arial" panose="020B0604020202020204" pitchFamily="34" charset="0"/>
              </a:rPr>
              <a:t>gennych</a:t>
            </a:r>
            <a:r>
              <a:rPr lang="en-GB" kern="0" dirty="0" smtClean="0">
                <a:cs typeface="Arial" panose="020B0604020202020204" pitchFamily="34" charset="0"/>
              </a:rPr>
              <a:t> chi </a:t>
            </a:r>
            <a:r>
              <a:rPr lang="en-GB" kern="0" dirty="0" err="1" smtClean="0">
                <a:cs typeface="Arial" panose="020B0604020202020204" pitchFamily="34" charset="0"/>
              </a:rPr>
              <a:t>unrhyw</a:t>
            </a:r>
            <a:r>
              <a:rPr lang="en-GB" kern="0" dirty="0" smtClean="0">
                <a:cs typeface="Arial" panose="020B0604020202020204" pitchFamily="34" charset="0"/>
              </a:rPr>
              <a:t> </a:t>
            </a:r>
            <a:r>
              <a:rPr lang="en-GB" kern="0" dirty="0" err="1" smtClean="0">
                <a:cs typeface="Arial" panose="020B0604020202020204" pitchFamily="34" charset="0"/>
              </a:rPr>
              <a:t>adborth</a:t>
            </a:r>
            <a:r>
              <a:rPr lang="en-GB" kern="0" dirty="0" smtClean="0">
                <a:cs typeface="Arial" panose="020B0604020202020204" pitchFamily="34" charset="0"/>
              </a:rPr>
              <a:t> </a:t>
            </a:r>
            <a:r>
              <a:rPr lang="en-GB" kern="0" dirty="0" err="1" smtClean="0">
                <a:cs typeface="Arial" panose="020B0604020202020204" pitchFamily="34" charset="0"/>
              </a:rPr>
              <a:t>arall</a:t>
            </a:r>
            <a:r>
              <a:rPr lang="en-GB" kern="0" dirty="0" smtClean="0">
                <a:cs typeface="Arial" panose="020B0604020202020204" pitchFamily="34" charset="0"/>
              </a:rPr>
              <a:t>?</a:t>
            </a:r>
          </a:p>
        </p:txBody>
      </p:sp>
      <p:sp>
        <p:nvSpPr>
          <p:cNvPr id="9" name="Rectangle 2"/>
          <p:cNvSpPr txBox="1">
            <a:spLocks noChangeArrowheads="1"/>
          </p:cNvSpPr>
          <p:nvPr/>
        </p:nvSpPr>
        <p:spPr>
          <a:xfrm>
            <a:off x="468313" y="115888"/>
            <a:ext cx="8091487" cy="865187"/>
          </a:xfrm>
          <a:prstGeom prst="rect">
            <a:avLst/>
          </a:prstGeom>
        </p:spPr>
        <p:txBody>
          <a:bodyPr>
            <a:norm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9pPr>
          </a:lstStyle>
          <a:p>
            <a:pPr algn="l">
              <a:defRPr/>
            </a:pPr>
            <a:r>
              <a:rPr lang="cy-GB" sz="3600" b="1" kern="0" dirty="0" smtClean="0">
                <a:cs typeface="Arial" panose="020B0604020202020204" pitchFamily="34" charset="0"/>
              </a:rPr>
              <a:t>Cwestiynau</a:t>
            </a:r>
            <a:r>
              <a:rPr lang="en-GB" sz="3600" b="1" kern="0" dirty="0" smtClean="0">
                <a:cs typeface="Arial" panose="020B0604020202020204" pitchFamily="34" charset="0"/>
              </a:rPr>
              <a:t> Questions</a:t>
            </a:r>
            <a:endParaRPr lang="en-GB" sz="3600" b="1" kern="0" dirty="0">
              <a:cs typeface="Arial" panose="020B0604020202020204" pitchFamily="34" charset="0"/>
            </a:endParaRPr>
          </a:p>
        </p:txBody>
      </p:sp>
      <p:sp>
        <p:nvSpPr>
          <p:cNvPr id="7" name="Content Placeholder 3"/>
          <p:cNvSpPr txBox="1">
            <a:spLocks/>
          </p:cNvSpPr>
          <p:nvPr/>
        </p:nvSpPr>
        <p:spPr>
          <a:xfrm>
            <a:off x="5003800" y="1125538"/>
            <a:ext cx="3467100" cy="5081587"/>
          </a:xfrm>
          <a:prstGeom prst="rect">
            <a:avLst/>
          </a:prstGeom>
        </p:spPr>
        <p:txBody>
          <a:bodyPr>
            <a:normAutofit fontScale="85000" lnSpcReduction="20000"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>
              <a:spcAft>
                <a:spcPts val="1200"/>
              </a:spcAft>
              <a:defRPr/>
            </a:pPr>
            <a:r>
              <a:rPr lang="en-GB" kern="0" dirty="0" smtClean="0">
                <a:cs typeface="Arial" panose="020B0604020202020204" pitchFamily="34" charset="0"/>
              </a:rPr>
              <a:t>How could the management reports be changed?</a:t>
            </a:r>
          </a:p>
          <a:p>
            <a:pPr>
              <a:spcAft>
                <a:spcPts val="1200"/>
              </a:spcAft>
              <a:defRPr/>
            </a:pPr>
            <a:r>
              <a:rPr lang="en-GB" kern="0" dirty="0" smtClean="0">
                <a:cs typeface="Arial" panose="020B0604020202020204" pitchFamily="34" charset="0"/>
              </a:rPr>
              <a:t>Are there any areas where you feel further guidance is needed?</a:t>
            </a:r>
          </a:p>
          <a:p>
            <a:pPr>
              <a:spcAft>
                <a:spcPts val="1200"/>
              </a:spcAft>
              <a:defRPr/>
            </a:pPr>
            <a:r>
              <a:rPr lang="en-GB" kern="0" dirty="0" smtClean="0">
                <a:solidFill>
                  <a:srgbClr val="FF0000"/>
                </a:solidFill>
                <a:cs typeface="Arial" panose="020B0604020202020204" pitchFamily="34" charset="0"/>
              </a:rPr>
              <a:t>Is there more we could do to help you ensure the accuracy of your data?</a:t>
            </a:r>
          </a:p>
          <a:p>
            <a:pPr>
              <a:spcAft>
                <a:spcPts val="1200"/>
              </a:spcAft>
              <a:defRPr/>
            </a:pPr>
            <a:r>
              <a:rPr lang="en-GB" kern="0" dirty="0" smtClean="0">
                <a:cs typeface="Arial" panose="020B0604020202020204" pitchFamily="34" charset="0"/>
              </a:rPr>
              <a:t>Do you have any other feedback?</a:t>
            </a:r>
          </a:p>
        </p:txBody>
      </p:sp>
    </p:spTree>
    <p:extLst>
      <p:ext uri="{BB962C8B-B14F-4D97-AF65-F5344CB8AC3E}">
        <p14:creationId xmlns:p14="http://schemas.microsoft.com/office/powerpoint/2010/main" val="517264529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541538"/>
            <a:ext cx="8229600" cy="5584625"/>
          </a:xfrm>
        </p:spPr>
        <p:txBody>
          <a:bodyPr/>
          <a:lstStyle/>
          <a:p>
            <a:pPr marL="342900" lvl="1" indent="-342900">
              <a:buFont typeface="Arial"/>
              <a:buChar char="•"/>
            </a:pPr>
            <a:r>
              <a:rPr lang="en-GB" sz="3100" dirty="0">
                <a:latin typeface="Arial" panose="020B0604020202020204" pitchFamily="34" charset="0"/>
                <a:cs typeface="Arial" panose="020B0604020202020204" pitchFamily="34" charset="0"/>
              </a:rPr>
              <a:t>Data quality issues with the Post-16 </a:t>
            </a:r>
            <a:r>
              <a:rPr lang="en-GB" sz="3100" dirty="0" smtClean="0">
                <a:latin typeface="Arial" panose="020B0604020202020204" pitchFamily="34" charset="0"/>
                <a:cs typeface="Arial" panose="020B0604020202020204" pitchFamily="34" charset="0"/>
              </a:rPr>
              <a:t>collection</a:t>
            </a:r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7225" y="1568966"/>
            <a:ext cx="6684608" cy="44889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55823658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470518"/>
            <a:ext cx="8229600" cy="5655646"/>
          </a:xfrm>
        </p:spPr>
        <p:txBody>
          <a:bodyPr/>
          <a:lstStyle/>
          <a:p>
            <a:pPr marL="342900" lvl="1" indent="-342900">
              <a:buFont typeface="Arial"/>
              <a:buChar char="•"/>
            </a:pPr>
            <a:r>
              <a:rPr lang="en-GB" sz="3200" dirty="0" smtClean="0"/>
              <a:t>How to improve ? </a:t>
            </a:r>
            <a:endParaRPr lang="en-GB" dirty="0"/>
          </a:p>
        </p:txBody>
      </p:sp>
      <p:pic>
        <p:nvPicPr>
          <p:cNvPr id="2052" name="Picture 4" descr="C:\Users\williamsm029\AppData\Local\Microsoft\Windows\Temporary Internet Files\Content.Outlook\JR9GW4ET\ThinkstockPhotos-48125661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25090" y="1260629"/>
            <a:ext cx="2525293" cy="51379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58296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2900" lvl="1" indent="-342900">
              <a:buFont typeface="Arial"/>
              <a:buChar char="•"/>
            </a:pPr>
            <a:r>
              <a:rPr lang="en-GB" sz="3200" dirty="0" smtClean="0"/>
              <a:t>Lunch</a:t>
            </a:r>
            <a:endParaRPr lang="en-GB" dirty="0"/>
          </a:p>
        </p:txBody>
      </p:sp>
      <p:pic>
        <p:nvPicPr>
          <p:cNvPr id="5122" name="Picture 2" descr="C:\Users\williamsm029\AppData\Local\Microsoft\Windows\Temporary Internet Files\Content.Outlook\H0JYWSZI\ThinkstockPhotos-47745064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32432" y="789432"/>
            <a:ext cx="5279136" cy="52791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976489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568172"/>
            <a:ext cx="8229600" cy="5557992"/>
          </a:xfrm>
        </p:spPr>
        <p:txBody>
          <a:bodyPr/>
          <a:lstStyle/>
          <a:p>
            <a:pPr marL="342900" lvl="1" indent="-342900">
              <a:buFont typeface="Arial"/>
              <a:buChar char="•"/>
            </a:pPr>
            <a:r>
              <a:rPr lang="en-GB" sz="3200" dirty="0"/>
              <a:t>Introducing QNs into the Post-16 </a:t>
            </a:r>
            <a:r>
              <a:rPr lang="en-GB" sz="3200" dirty="0" smtClean="0"/>
              <a:t>collection</a:t>
            </a:r>
          </a:p>
          <a:p>
            <a:r>
              <a:rPr lang="en-GB" sz="2400" b="1" i="1" dirty="0"/>
              <a:t>Leap of faith or opportunity </a:t>
            </a:r>
            <a:r>
              <a:rPr lang="en-GB" sz="2400" b="1" i="1" dirty="0" smtClean="0"/>
              <a:t>to rise </a:t>
            </a:r>
            <a:r>
              <a:rPr lang="en-GB" sz="2400" b="1" i="1" dirty="0"/>
              <a:t>and </a:t>
            </a:r>
            <a:r>
              <a:rPr lang="en-GB" sz="2400" b="1" i="1" dirty="0" smtClean="0"/>
              <a:t>improve? </a:t>
            </a:r>
            <a:endParaRPr lang="en-GB" sz="2800" dirty="0"/>
          </a:p>
          <a:p>
            <a:pPr marL="0" lvl="1" indent="0">
              <a:buNone/>
            </a:pPr>
            <a:endParaRPr lang="en-GB" dirty="0"/>
          </a:p>
          <a:p>
            <a:pPr marL="342900" lvl="1" indent="-342900">
              <a:buFont typeface="Arial"/>
              <a:buChar char="•"/>
            </a:pPr>
            <a:endParaRPr lang="en-GB" dirty="0"/>
          </a:p>
        </p:txBody>
      </p:sp>
      <p:pic>
        <p:nvPicPr>
          <p:cNvPr id="7170" name="Picture 2" descr="C:\Users\williamsm029\AppData\Local\Microsoft\Windows\Temporary Internet Files\Content.Outlook\JR9GW4ET\ThinkstockPhotos-47756993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0070" y="1571348"/>
            <a:ext cx="6759271" cy="45703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88798535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Benefits from Welsh Government perspective</a:t>
            </a:r>
            <a:endParaRPr lang="en-GB" sz="3600" b="1" dirty="0"/>
          </a:p>
          <a:p>
            <a:pPr lvl="1"/>
            <a:r>
              <a:rPr lang="en-GB" i="1" dirty="0"/>
              <a:t>Easier to map to programmes via SSA (sector subject area)</a:t>
            </a:r>
            <a:endParaRPr lang="en-GB" b="1" dirty="0"/>
          </a:p>
          <a:p>
            <a:pPr lvl="1"/>
            <a:r>
              <a:rPr lang="en-GB" i="1" dirty="0"/>
              <a:t>Easier to map attainment to awarding organisations </a:t>
            </a:r>
            <a:endParaRPr lang="en-GB" b="1" dirty="0"/>
          </a:p>
          <a:p>
            <a:pPr lvl="1"/>
            <a:r>
              <a:rPr lang="en-GB" i="1" dirty="0"/>
              <a:t>Single source of data for all stakeholders</a:t>
            </a:r>
            <a:endParaRPr lang="en-GB" b="1" dirty="0"/>
          </a:p>
          <a:p>
            <a:pPr lvl="1"/>
            <a:r>
              <a:rPr lang="en-GB" i="1" dirty="0"/>
              <a:t>Schools/LAs can calculate performance data for self evaluation</a:t>
            </a:r>
            <a:endParaRPr lang="en-GB" b="1" dirty="0"/>
          </a:p>
        </p:txBody>
      </p:sp>
    </p:spTree>
    <p:extLst>
      <p:ext uri="{BB962C8B-B14F-4D97-AF65-F5344CB8AC3E}">
        <p14:creationId xmlns:p14="http://schemas.microsoft.com/office/powerpoint/2010/main" val="3784540333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358924"/>
            <a:ext cx="8229600" cy="5767240"/>
          </a:xfrm>
        </p:spPr>
        <p:txBody>
          <a:bodyPr/>
          <a:lstStyle/>
          <a:p>
            <a:pPr marL="0" indent="0">
              <a:buNone/>
            </a:pPr>
            <a:r>
              <a:rPr lang="en-GB" i="1" dirty="0" smtClean="0"/>
              <a:t>Easier </a:t>
            </a:r>
            <a:r>
              <a:rPr lang="en-GB" i="1" dirty="0"/>
              <a:t>to map to programmes via </a:t>
            </a:r>
            <a:r>
              <a:rPr lang="en-GB" i="1" dirty="0" smtClean="0"/>
              <a:t>SSA ( Sector Subject area)</a:t>
            </a:r>
          </a:p>
        </p:txBody>
      </p:sp>
      <p:grpSp>
        <p:nvGrpSpPr>
          <p:cNvPr id="4" name="Group 3"/>
          <p:cNvGrpSpPr/>
          <p:nvPr/>
        </p:nvGrpSpPr>
        <p:grpSpPr>
          <a:xfrm>
            <a:off x="1702974" y="1755532"/>
            <a:ext cx="4663644" cy="3602558"/>
            <a:chOff x="1702974" y="1755532"/>
            <a:chExt cx="4663644" cy="3602558"/>
          </a:xfrm>
        </p:grpSpPr>
        <p:pic>
          <p:nvPicPr>
            <p:cNvPr id="1026" name="Picture 2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02974" y="1755532"/>
              <a:ext cx="4663644" cy="360255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" name="Rectangle 1"/>
            <p:cNvSpPr/>
            <p:nvPr/>
          </p:nvSpPr>
          <p:spPr>
            <a:xfrm>
              <a:off x="4154750" y="2467992"/>
              <a:ext cx="736846" cy="736847"/>
            </a:xfrm>
            <a:prstGeom prst="rect">
              <a:avLst/>
            </a:prstGeom>
            <a:solidFill>
              <a:schemeClr val="accent1">
                <a:alpha val="21000"/>
              </a:schemeClr>
            </a:solidFill>
            <a:ln w="254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</p:spTree>
    <p:extLst>
      <p:ext uri="{BB962C8B-B14F-4D97-AF65-F5344CB8AC3E}">
        <p14:creationId xmlns:p14="http://schemas.microsoft.com/office/powerpoint/2010/main" val="4002052493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 smtClean="0"/>
              <a:t>Sector Subject Area(SSA) analysis based on </a:t>
            </a:r>
            <a:r>
              <a:rPr lang="en-GB" dirty="0" err="1" smtClean="0"/>
              <a:t>QiW</a:t>
            </a:r>
            <a:r>
              <a:rPr lang="en-GB" dirty="0" smtClean="0"/>
              <a:t> data @23/08/16</a:t>
            </a:r>
            <a:endParaRPr lang="en-GB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1162050" y="1953419"/>
          <a:ext cx="6819900" cy="381952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009900"/>
                <a:gridCol w="762000"/>
                <a:gridCol w="762000"/>
                <a:gridCol w="762000"/>
                <a:gridCol w="762000"/>
                <a:gridCol w="762000"/>
              </a:tblGrid>
              <a:tr h="190500">
                <a:tc>
                  <a:txBody>
                    <a:bodyPr/>
                    <a:lstStyle/>
                    <a:p>
                      <a:pPr algn="l" fontAlgn="t"/>
                      <a:r>
                        <a:rPr lang="en-GB" sz="1100" u="none" strike="noStrike" dirty="0">
                          <a:effectLst/>
                        </a:rPr>
                        <a:t> Sector subject area (SSA) </a:t>
                      </a:r>
                      <a:endParaRPr lang="en-GB" sz="1100" b="1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/>
                </a:tc>
                <a:tc gridSpan="2">
                  <a:txBody>
                    <a:bodyPr/>
                    <a:lstStyle/>
                    <a:p>
                      <a:pPr algn="l" fontAlgn="t"/>
                      <a:r>
                        <a:rPr lang="en-GB" sz="1100" u="none" strike="noStrike">
                          <a:effectLst/>
                        </a:rPr>
                        <a:t> @23/08/2016, 16:02 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t"/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b"/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</a:tr>
              <a:tr h="200025">
                <a:tc>
                  <a:txBody>
                    <a:bodyPr/>
                    <a:lstStyle/>
                    <a:p>
                      <a:pPr algn="l" fontAlgn="t"/>
                      <a:r>
                        <a:rPr lang="en-GB" sz="1100" u="none" strike="noStrike">
                          <a:effectLst/>
                        </a:rPr>
                        <a:t> 1st tier code </a:t>
                      </a:r>
                      <a:endParaRPr lang="en-GB" sz="11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GB" sz="1100" u="none" strike="noStrike">
                          <a:effectLst/>
                        </a:rPr>
                        <a:t> Number </a:t>
                      </a:r>
                      <a:endParaRPr lang="en-GB" sz="11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GB" sz="1100" u="none" strike="noStrike">
                          <a:effectLst/>
                        </a:rPr>
                        <a:t> Per cent </a:t>
                      </a:r>
                      <a:endParaRPr lang="en-GB" sz="11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100" u="none" strike="noStrike">
                          <a:effectLst/>
                        </a:rPr>
                        <a:t> Rank </a:t>
                      </a:r>
                      <a:endParaRPr lang="en-GB" sz="11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</a:tr>
              <a:tr h="200025">
                <a:tc>
                  <a:txBody>
                    <a:bodyPr/>
                    <a:lstStyle/>
                    <a:p>
                      <a:pPr algn="l" fontAlgn="t"/>
                      <a:r>
                        <a:rPr lang="en-GB" sz="1100" u="none" strike="noStrike">
                          <a:effectLst/>
                        </a:rPr>
                        <a:t> 1. Health, public services and care 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GB" sz="1100" u="none" strike="noStrike">
                          <a:effectLst/>
                        </a:rPr>
                        <a:t>           854 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GB" sz="1100" u="none" strike="noStrike">
                          <a:effectLst/>
                        </a:rPr>
                        <a:t>               8 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100" u="none" strike="noStrike">
                          <a:effectLst/>
                        </a:rPr>
                        <a:t>               5 </a:t>
                      </a:r>
                      <a:endParaRPr lang="en-GB" sz="11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l" fontAlgn="t"/>
                      <a:r>
                        <a:rPr lang="en-GB" sz="1100" u="none" strike="noStrike">
                          <a:effectLst/>
                        </a:rPr>
                        <a:t> 2. Science and mathematics 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GB" sz="1100" u="none" strike="noStrike">
                          <a:effectLst/>
                        </a:rPr>
                        <a:t>           275 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GB" sz="1100" u="none" strike="noStrike">
                          <a:effectLst/>
                        </a:rPr>
                        <a:t>               3 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100" u="none" strike="noStrike">
                          <a:effectLst/>
                        </a:rPr>
                        <a:t>             12 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l" fontAlgn="t"/>
                      <a:r>
                        <a:rPr lang="en-GB" sz="1100" u="none" strike="noStrike">
                          <a:effectLst/>
                        </a:rPr>
                        <a:t> 3. Agriculture, horticulture and animal care 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GB" sz="1100" u="none" strike="noStrike">
                          <a:effectLst/>
                        </a:rPr>
                        <a:t>           394 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GB" sz="1100" u="none" strike="noStrike">
                          <a:effectLst/>
                        </a:rPr>
                        <a:t>               4 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100" u="none" strike="noStrike">
                          <a:effectLst/>
                        </a:rPr>
                        <a:t>             11 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</a:tr>
              <a:tr h="361950">
                <a:tc>
                  <a:txBody>
                    <a:bodyPr/>
                    <a:lstStyle/>
                    <a:p>
                      <a:pPr algn="l" fontAlgn="t"/>
                      <a:r>
                        <a:rPr lang="en-GB" sz="1100" u="none" strike="noStrike">
                          <a:effectLst/>
                        </a:rPr>
                        <a:t> 4. Engineering and manufacturing technologies 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GB" sz="1100" u="none" strike="noStrike">
                          <a:effectLst/>
                        </a:rPr>
                        <a:t>        1,379 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GB" sz="1100" u="none" strike="noStrike">
                          <a:effectLst/>
                        </a:rPr>
                        <a:t>             14 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100" u="none" strike="noStrike">
                          <a:effectLst/>
                        </a:rPr>
                        <a:t>               2 </a:t>
                      </a:r>
                      <a:endParaRPr lang="en-GB" sz="11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</a:tr>
              <a:tr h="361950">
                <a:tc>
                  <a:txBody>
                    <a:bodyPr/>
                    <a:lstStyle/>
                    <a:p>
                      <a:pPr algn="l" fontAlgn="t"/>
                      <a:r>
                        <a:rPr lang="en-GB" sz="1100" u="none" strike="noStrike">
                          <a:effectLst/>
                        </a:rPr>
                        <a:t> 5. Construction, planning and the built environment 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endParaRPr lang="en-GB" sz="11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GB" sz="1100" u="none" strike="noStrike">
                          <a:effectLst/>
                        </a:rPr>
                        <a:t>           744 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GB" sz="1100" u="none" strike="noStrike">
                          <a:effectLst/>
                        </a:rPr>
                        <a:t>               7 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100" u="none" strike="noStrike">
                          <a:effectLst/>
                        </a:rPr>
                        <a:t>               6 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l" fontAlgn="t"/>
                      <a:r>
                        <a:rPr lang="en-GB" sz="1100" u="none" strike="noStrike">
                          <a:effectLst/>
                        </a:rPr>
                        <a:t> 6. Information and communication technology 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GB" sz="1100" u="none" strike="noStrike">
                          <a:effectLst/>
                        </a:rPr>
                        <a:t>           275 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GB" sz="1100" u="none" strike="noStrike">
                          <a:effectLst/>
                        </a:rPr>
                        <a:t>               3 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100" u="none" strike="noStrike">
                          <a:effectLst/>
                        </a:rPr>
                        <a:t>             12 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</a:tr>
              <a:tr h="200025">
                <a:tc>
                  <a:txBody>
                    <a:bodyPr/>
                    <a:lstStyle/>
                    <a:p>
                      <a:pPr algn="l" fontAlgn="t"/>
                      <a:r>
                        <a:rPr lang="en-GB" sz="1100" u="none" strike="noStrike">
                          <a:effectLst/>
                        </a:rPr>
                        <a:t> 7. Retail and commercial enterprise 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GB" sz="1100" u="none" strike="noStrike">
                          <a:effectLst/>
                        </a:rPr>
                        <a:t>        1,255 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GB" sz="1100" u="none" strike="noStrike">
                          <a:effectLst/>
                        </a:rPr>
                        <a:t>             12 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100" u="none" strike="noStrike">
                          <a:effectLst/>
                        </a:rPr>
                        <a:t>               3 </a:t>
                      </a:r>
                      <a:endParaRPr lang="en-GB" sz="11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l" fontAlgn="t"/>
                      <a:r>
                        <a:rPr lang="en-GB" sz="1100" u="none" strike="noStrike">
                          <a:effectLst/>
                        </a:rPr>
                        <a:t> 8. Leisure, travel and tourism 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GB" sz="1100" u="none" strike="noStrike">
                          <a:effectLst/>
                        </a:rPr>
                        <a:t>           547 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GB" sz="1100" u="none" strike="noStrike">
                          <a:effectLst/>
                        </a:rPr>
                        <a:t>               5 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100" u="none" strike="noStrike">
                          <a:effectLst/>
                        </a:rPr>
                        <a:t>               9 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l" fontAlgn="t"/>
                      <a:r>
                        <a:rPr lang="en-GB" sz="1100" u="none" strike="noStrike">
                          <a:effectLst/>
                        </a:rPr>
                        <a:t> 9. Arts, media and publishing 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GB" sz="1100" u="none" strike="noStrike">
                          <a:effectLst/>
                        </a:rPr>
                        <a:t>           729 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GB" sz="1100" u="none" strike="noStrike">
                          <a:effectLst/>
                        </a:rPr>
                        <a:t>               7 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100" u="none" strike="noStrike">
                          <a:effectLst/>
                        </a:rPr>
                        <a:t>               7 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l" fontAlgn="t"/>
                      <a:r>
                        <a:rPr lang="en-GB" sz="1100" u="none" strike="noStrike">
                          <a:effectLst/>
                        </a:rPr>
                        <a:t> 10. History, philosophy and theology 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GB" sz="1100" u="none" strike="noStrike">
                          <a:effectLst/>
                        </a:rPr>
                        <a:t>             74 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GB" sz="1100" u="none" strike="noStrike">
                          <a:effectLst/>
                        </a:rPr>
                        <a:t>               1 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100" u="none" strike="noStrike">
                          <a:effectLst/>
                        </a:rPr>
                        <a:t>             15 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l" fontAlgn="t"/>
                      <a:r>
                        <a:rPr lang="en-GB" sz="1100" u="none" strike="noStrike">
                          <a:effectLst/>
                        </a:rPr>
                        <a:t> 11. Social sciences 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GB" sz="1100" u="none" strike="noStrike">
                          <a:effectLst/>
                        </a:rPr>
                        <a:t>             75 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GB" sz="1100" u="none" strike="noStrike">
                          <a:effectLst/>
                        </a:rPr>
                        <a:t>               1 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100" u="none" strike="noStrike">
                          <a:effectLst/>
                        </a:rPr>
                        <a:t>             14 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l" fontAlgn="t"/>
                      <a:r>
                        <a:rPr lang="en-GB" sz="1100" u="none" strike="noStrike">
                          <a:effectLst/>
                        </a:rPr>
                        <a:t> 12. Languages, literature and culture 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GB" sz="1100" u="none" strike="noStrike">
                          <a:effectLst/>
                        </a:rPr>
                        <a:t>           600 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GB" sz="1100" u="none" strike="noStrike">
                          <a:effectLst/>
                        </a:rPr>
                        <a:t>               6 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100" u="none" strike="noStrike">
                          <a:effectLst/>
                        </a:rPr>
                        <a:t>               8 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l" fontAlgn="t"/>
                      <a:r>
                        <a:rPr lang="en-GB" sz="1100" u="none" strike="noStrike">
                          <a:effectLst/>
                        </a:rPr>
                        <a:t> 13. Education and training 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GB" sz="1100" u="none" strike="noStrike">
                          <a:effectLst/>
                        </a:rPr>
                        <a:t>           395 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GB" sz="1100" u="none" strike="noStrike">
                          <a:effectLst/>
                        </a:rPr>
                        <a:t>               4 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100" u="none" strike="noStrike">
                          <a:effectLst/>
                        </a:rPr>
                        <a:t>             10 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</a:tr>
              <a:tr h="200025">
                <a:tc>
                  <a:txBody>
                    <a:bodyPr/>
                    <a:lstStyle/>
                    <a:p>
                      <a:pPr algn="l" fontAlgn="t"/>
                      <a:r>
                        <a:rPr lang="en-GB" sz="1100" u="none" strike="noStrike">
                          <a:effectLst/>
                        </a:rPr>
                        <a:t> 14. Preparation for life and work 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GB" sz="1100" u="none" strike="noStrike">
                          <a:effectLst/>
                        </a:rPr>
                        <a:t>        1,388 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GB" sz="1100" u="none" strike="noStrike">
                          <a:effectLst/>
                        </a:rPr>
                        <a:t>             14 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100" u="none" strike="noStrike">
                          <a:effectLst/>
                        </a:rPr>
                        <a:t>               1 </a:t>
                      </a:r>
                      <a:endParaRPr lang="en-GB" sz="11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</a:tr>
              <a:tr h="200025">
                <a:tc>
                  <a:txBody>
                    <a:bodyPr/>
                    <a:lstStyle/>
                    <a:p>
                      <a:pPr algn="l" fontAlgn="t"/>
                      <a:r>
                        <a:rPr lang="en-GB" sz="1100" u="none" strike="noStrike">
                          <a:effectLst/>
                        </a:rPr>
                        <a:t> 15. Business, administration and law 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GB" sz="1100" u="none" strike="noStrike">
                          <a:effectLst/>
                        </a:rPr>
                        <a:t>        1,190 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GB" sz="1100" u="none" strike="noStrike">
                          <a:effectLst/>
                        </a:rPr>
                        <a:t>             12 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100" u="none" strike="noStrike">
                          <a:effectLst/>
                        </a:rPr>
                        <a:t>               4 </a:t>
                      </a:r>
                      <a:endParaRPr lang="en-GB" sz="11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l" fontAlgn="t"/>
                      <a:r>
                        <a:rPr lang="en-GB" sz="1100" u="none" strike="noStrike">
                          <a:effectLst/>
                        </a:rPr>
                        <a:t> Total </a:t>
                      </a:r>
                      <a:endParaRPr lang="en-GB" sz="11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GB" sz="1100" u="none" strike="noStrike">
                          <a:effectLst/>
                        </a:rPr>
                        <a:t> </a:t>
                      </a:r>
                      <a:endParaRPr lang="en-GB" sz="11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GB" sz="1100" u="none" strike="noStrike">
                          <a:effectLst/>
                        </a:rPr>
                        <a:t> </a:t>
                      </a:r>
                      <a:endParaRPr lang="en-GB" sz="11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GB" sz="1100" u="none" strike="noStrike">
                          <a:effectLst/>
                        </a:rPr>
                        <a:t>      10,174 </a:t>
                      </a:r>
                      <a:endParaRPr lang="en-GB" sz="11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GB" sz="1100" u="none" strike="noStrike">
                          <a:effectLst/>
                        </a:rPr>
                        <a:t>           100 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b"/>
                      <a:endParaRPr lang="en-GB" sz="11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500118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Qualification type</a:t>
            </a:r>
            <a:endParaRPr lang="en-GB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484251294"/>
              </p:ext>
            </p:extLst>
          </p:nvPr>
        </p:nvGraphicFramePr>
        <p:xfrm>
          <a:off x="1162050" y="1304599"/>
          <a:ext cx="6819900" cy="4713568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009900"/>
                <a:gridCol w="762000"/>
                <a:gridCol w="762000"/>
                <a:gridCol w="762000"/>
                <a:gridCol w="762000"/>
                <a:gridCol w="762000"/>
              </a:tblGrid>
              <a:tr h="200025">
                <a:tc>
                  <a:txBody>
                    <a:bodyPr/>
                    <a:lstStyle/>
                    <a:p>
                      <a:pPr algn="l" fontAlgn="t"/>
                      <a:r>
                        <a:rPr lang="en-GB" sz="1100" u="none" strike="noStrike" dirty="0">
                          <a:effectLst/>
                        </a:rPr>
                        <a:t>Qualification type</a:t>
                      </a:r>
                      <a:endParaRPr lang="en-GB" sz="1100" b="1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GB" sz="1100" u="none" strike="noStrike">
                          <a:effectLst/>
                        </a:rPr>
                        <a:t> Number </a:t>
                      </a:r>
                      <a:endParaRPr lang="en-GB" sz="11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GB" sz="1100" u="none" strike="noStrike">
                          <a:effectLst/>
                        </a:rPr>
                        <a:t> Per cent </a:t>
                      </a:r>
                      <a:endParaRPr lang="en-GB" sz="11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100" u="none" strike="noStrike">
                          <a:effectLst/>
                        </a:rPr>
                        <a:t>Rank</a:t>
                      </a:r>
                      <a:endParaRPr lang="en-GB" sz="11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GB" sz="1100" u="none" strike="noStrike">
                          <a:effectLst/>
                        </a:rPr>
                        <a:t> Advanced extension award 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t"/>
                      <a:endParaRPr lang="en-GB" sz="11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GB" sz="1100" u="none" strike="noStrike">
                          <a:effectLst/>
                        </a:rPr>
                        <a:t>               1 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GB" sz="1100" u="none" strike="noStrike">
                          <a:effectLst/>
                        </a:rPr>
                        <a:t>               0 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100" u="none" strike="noStrike">
                          <a:effectLst/>
                        </a:rPr>
                        <a:t>             19 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GB" sz="1100" u="none" strike="noStrike">
                          <a:effectLst/>
                        </a:rPr>
                        <a:t> CVET 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t"/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GB" sz="1100" u="none" strike="noStrike">
                          <a:effectLst/>
                        </a:rPr>
                        <a:t>             31 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GB" sz="1100" u="none" strike="noStrike">
                          <a:effectLst/>
                        </a:rPr>
                        <a:t>               0 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100" u="none" strike="noStrike">
                          <a:effectLst/>
                        </a:rPr>
                        <a:t>             10 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GB" sz="1100" u="none" strike="noStrike">
                          <a:effectLst/>
                        </a:rPr>
                        <a:t> English For speakers of other languages 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t"/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GB" sz="1100" u="none" strike="noStrike">
                          <a:effectLst/>
                        </a:rPr>
                        <a:t>             39 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GB" sz="1100" u="none" strike="noStrike">
                          <a:effectLst/>
                        </a:rPr>
                        <a:t>               0 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100" u="none" strike="noStrike">
                          <a:effectLst/>
                        </a:rPr>
                        <a:t>               9 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GB" sz="1100" u="none" strike="noStrike">
                          <a:effectLst/>
                        </a:rPr>
                        <a:t> Essential skills Wales 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t"/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GB" sz="1100" u="none" strike="noStrike">
                          <a:effectLst/>
                        </a:rPr>
                        <a:t>             16 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GB" sz="1100" u="none" strike="noStrike">
                          <a:effectLst/>
                        </a:rPr>
                        <a:t>               0 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100" u="none" strike="noStrike">
                          <a:effectLst/>
                        </a:rPr>
                        <a:t>             14 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GB" sz="1100" u="none" strike="noStrike">
                          <a:effectLst/>
                        </a:rPr>
                        <a:t> Entry level 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t"/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GB" sz="1100" u="none" strike="noStrike">
                          <a:effectLst/>
                        </a:rPr>
                        <a:t>           131 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GB" sz="1100" u="none" strike="noStrike">
                          <a:effectLst/>
                        </a:rPr>
                        <a:t>               1 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100" u="none" strike="noStrike">
                          <a:effectLst/>
                        </a:rPr>
                        <a:t>               7 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</a:tr>
              <a:tr h="471133">
                <a:tc>
                  <a:txBody>
                    <a:bodyPr/>
                    <a:lstStyle/>
                    <a:p>
                      <a:pPr algn="l" fontAlgn="b"/>
                      <a:r>
                        <a:rPr lang="en-GB" sz="1100" u="none" strike="noStrike">
                          <a:effectLst/>
                        </a:rPr>
                        <a:t> GCE A level 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t"/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GB" sz="1100" u="none" strike="noStrike">
                          <a:effectLst/>
                        </a:rPr>
                        <a:t>           255 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GB" sz="1100" u="none" strike="noStrike">
                          <a:effectLst/>
                        </a:rPr>
                        <a:t>               3 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100" u="none" strike="noStrike">
                          <a:effectLst/>
                        </a:rPr>
                        <a:t>               5 </a:t>
                      </a:r>
                      <a:endParaRPr lang="en-GB" sz="11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GB" sz="1100" u="none" strike="noStrike">
                          <a:effectLst/>
                        </a:rPr>
                        <a:t> GCE AS level 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t"/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GB" sz="1100" u="none" strike="noStrike">
                          <a:effectLst/>
                        </a:rPr>
                        <a:t>           252 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GB" sz="1100" u="none" strike="noStrike">
                          <a:effectLst/>
                        </a:rPr>
                        <a:t>               2 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100" u="none" strike="noStrike">
                          <a:effectLst/>
                        </a:rPr>
                        <a:t>               6 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GB" sz="1100" u="none" strike="noStrike">
                          <a:effectLst/>
                        </a:rPr>
                        <a:t> GCSE (9-1) 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t"/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GB" sz="1100" u="none" strike="noStrike">
                          <a:effectLst/>
                        </a:rPr>
                        <a:t>               1 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GB" sz="1100" u="none" strike="noStrike">
                          <a:effectLst/>
                        </a:rPr>
                        <a:t>               0 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100" u="none" strike="noStrike">
                          <a:effectLst/>
                        </a:rPr>
                        <a:t>             19 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</a:tr>
              <a:tr h="200025">
                <a:tc>
                  <a:txBody>
                    <a:bodyPr/>
                    <a:lstStyle/>
                    <a:p>
                      <a:pPr algn="l" fontAlgn="b"/>
                      <a:r>
                        <a:rPr lang="en-GB" sz="1100" u="none" strike="noStrike">
                          <a:effectLst/>
                        </a:rPr>
                        <a:t> General Certificate of Secondary Education 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t"/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GB" sz="1100" u="none" strike="noStrike">
                          <a:effectLst/>
                        </a:rPr>
                        <a:t>           379 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GB" sz="1100" u="none" strike="noStrike">
                          <a:effectLst/>
                        </a:rPr>
                        <a:t>               4 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100" u="none" strike="noStrike">
                          <a:effectLst/>
                        </a:rPr>
                        <a:t>               3 </a:t>
                      </a:r>
                      <a:endParaRPr lang="en-GB" sz="11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GB" sz="1100" u="none" strike="noStrike">
                          <a:effectLst/>
                        </a:rPr>
                        <a:t> Higher level 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t"/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GB" sz="1100" u="none" strike="noStrike">
                          <a:effectLst/>
                        </a:rPr>
                        <a:t>             24 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GB" sz="1100" u="none" strike="noStrike">
                          <a:effectLst/>
                        </a:rPr>
                        <a:t>               0 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100" u="none" strike="noStrike">
                          <a:effectLst/>
                        </a:rPr>
                        <a:t>             11 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GB" sz="1100" u="none" strike="noStrike">
                          <a:effectLst/>
                        </a:rPr>
                        <a:t> IVET 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t"/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GB" sz="1100" u="none" strike="noStrike">
                          <a:effectLst/>
                        </a:rPr>
                        <a:t>             20 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GB" sz="1100" u="none" strike="noStrike">
                          <a:effectLst/>
                        </a:rPr>
                        <a:t>               0 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100" u="none" strike="noStrike">
                          <a:effectLst/>
                        </a:rPr>
                        <a:t>             12 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GB" sz="1100" u="none" strike="noStrike">
                          <a:effectLst/>
                        </a:rPr>
                        <a:t> Key skills 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t"/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GB" sz="1100" u="none" strike="noStrike">
                          <a:effectLst/>
                        </a:rPr>
                        <a:t>             63 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GB" sz="1100" u="none" strike="noStrike">
                          <a:effectLst/>
                        </a:rPr>
                        <a:t>               1 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100" u="none" strike="noStrike">
                          <a:effectLst/>
                        </a:rPr>
                        <a:t>               8 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GB" sz="1100" u="none" strike="noStrike">
                          <a:effectLst/>
                        </a:rPr>
                        <a:t> National Vocational Qualification 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t"/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GB" sz="1100" u="none" strike="noStrike">
                          <a:effectLst/>
                        </a:rPr>
                        <a:t>             19 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GB" sz="1100" u="none" strike="noStrike">
                          <a:effectLst/>
                        </a:rPr>
                        <a:t>               0 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100" u="none" strike="noStrike">
                          <a:effectLst/>
                        </a:rPr>
                        <a:t>             13 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GB" sz="1100" u="none" strike="noStrike">
                          <a:effectLst/>
                        </a:rPr>
                        <a:t> Occupational qualification 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t"/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GB" sz="1100" u="none" strike="noStrike">
                          <a:effectLst/>
                        </a:rPr>
                        <a:t>               2 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GB" sz="1100" u="none" strike="noStrike">
                          <a:effectLst/>
                        </a:rPr>
                        <a:t>               0 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100" u="none" strike="noStrike">
                          <a:effectLst/>
                        </a:rPr>
                        <a:t>             18 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</a:tr>
              <a:tr h="200025">
                <a:tc>
                  <a:txBody>
                    <a:bodyPr/>
                    <a:lstStyle/>
                    <a:p>
                      <a:pPr algn="l" fontAlgn="b"/>
                      <a:r>
                        <a:rPr lang="en-GB" sz="1100" u="none" strike="noStrike">
                          <a:effectLst/>
                        </a:rPr>
                        <a:t> Other general qualification 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t"/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GB" sz="1100" u="none" strike="noStrike">
                          <a:effectLst/>
                        </a:rPr>
                        <a:t>           391 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GB" sz="1100" u="none" strike="noStrike">
                          <a:effectLst/>
                        </a:rPr>
                        <a:t>               4 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100" u="none" strike="noStrike">
                          <a:effectLst/>
                        </a:rPr>
                        <a:t>               2 </a:t>
                      </a:r>
                      <a:endParaRPr lang="en-GB" sz="11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GB" sz="1100" u="none" strike="noStrike">
                          <a:effectLst/>
                        </a:rPr>
                        <a:t> Principal learning 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t"/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GB" sz="1100" u="none" strike="noStrike">
                          <a:effectLst/>
                        </a:rPr>
                        <a:t>               7 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GB" sz="1100" u="none" strike="noStrike">
                          <a:effectLst/>
                        </a:rPr>
                        <a:t>               0 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100" u="none" strike="noStrike">
                          <a:effectLst/>
                        </a:rPr>
                        <a:t>             17 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GB" sz="1100" u="none" strike="noStrike">
                          <a:effectLst/>
                        </a:rPr>
                        <a:t> Project 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t"/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GB" sz="1100" u="none" strike="noStrike">
                          <a:effectLst/>
                        </a:rPr>
                        <a:t>             13 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GB" sz="1100" u="none" strike="noStrike">
                          <a:effectLst/>
                        </a:rPr>
                        <a:t>               0 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100" u="none" strike="noStrike">
                          <a:effectLst/>
                        </a:rPr>
                        <a:t>             15 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</a:tr>
              <a:tr h="200025">
                <a:tc>
                  <a:txBody>
                    <a:bodyPr/>
                    <a:lstStyle/>
                    <a:p>
                      <a:pPr algn="l" fontAlgn="b"/>
                      <a:r>
                        <a:rPr lang="en-GB" sz="1100" u="none" strike="noStrike">
                          <a:effectLst/>
                        </a:rPr>
                        <a:t> QCF 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t"/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GB" sz="1100" u="none" strike="noStrike">
                          <a:effectLst/>
                        </a:rPr>
                        <a:t>        8,266 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GB" sz="1100" u="none" strike="noStrike">
                          <a:effectLst/>
                        </a:rPr>
                        <a:t>             81 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100" u="none" strike="noStrike">
                          <a:effectLst/>
                        </a:rPr>
                        <a:t>               1 </a:t>
                      </a:r>
                      <a:endParaRPr lang="en-GB" sz="11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</a:tr>
              <a:tr h="200025">
                <a:tc>
                  <a:txBody>
                    <a:bodyPr/>
                    <a:lstStyle/>
                    <a:p>
                      <a:pPr algn="l" fontAlgn="b"/>
                      <a:r>
                        <a:rPr lang="en-GB" sz="1100" u="none" strike="noStrike">
                          <a:effectLst/>
                        </a:rPr>
                        <a:t> Vocationally-Related Qualification 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t"/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GB" sz="1100" u="none" strike="noStrike">
                          <a:effectLst/>
                        </a:rPr>
                        <a:t>           256 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GB" sz="1100" u="none" strike="noStrike">
                          <a:effectLst/>
                        </a:rPr>
                        <a:t>               3 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100" u="none" strike="noStrike">
                          <a:effectLst/>
                        </a:rPr>
                        <a:t>               4 </a:t>
                      </a:r>
                      <a:endParaRPr lang="en-GB" sz="11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GB" sz="1100" u="none" strike="noStrike">
                          <a:effectLst/>
                        </a:rPr>
                        <a:t> Welsh Baccalaureate 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t"/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GB" sz="1100" u="none" strike="noStrike">
                          <a:effectLst/>
                        </a:rPr>
                        <a:t>               8 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GB" sz="1100" u="none" strike="noStrike">
                          <a:effectLst/>
                        </a:rPr>
                        <a:t>               0 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100" u="none" strike="noStrike">
                          <a:effectLst/>
                        </a:rPr>
                        <a:t>             16 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endParaRPr lang="en-GB" sz="1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t"/>
                      <a:endParaRPr lang="en-GB" sz="1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endParaRPr lang="en-GB" sz="1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endParaRPr lang="en-GB" sz="12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endParaRPr lang="en-GB" sz="12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b"/>
                      <a:endParaRPr lang="en-GB" sz="1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l" fontAlgn="t"/>
                      <a:r>
                        <a:rPr lang="en-GB" sz="1100" u="none" strike="noStrike">
                          <a:effectLst/>
                        </a:rPr>
                        <a:t>Total</a:t>
                      </a:r>
                      <a:endParaRPr lang="en-GB" sz="11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GB" sz="1100" u="none" strike="noStrike">
                          <a:effectLst/>
                        </a:rPr>
                        <a:t> </a:t>
                      </a:r>
                      <a:endParaRPr lang="en-GB" sz="11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GB" sz="1100" u="none" strike="noStrike">
                          <a:effectLst/>
                        </a:rPr>
                        <a:t> </a:t>
                      </a:r>
                      <a:endParaRPr lang="en-GB" sz="11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GB" sz="1100" u="none" strike="noStrike">
                          <a:effectLst/>
                        </a:rPr>
                        <a:t>      10,174 </a:t>
                      </a:r>
                      <a:endParaRPr lang="en-GB" sz="11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GB" sz="1100" u="none" strike="noStrike">
                          <a:effectLst/>
                        </a:rPr>
                        <a:t>100.0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b"/>
                      <a:endParaRPr lang="en-GB" sz="12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036705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9" name="Picture 1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4837" y="184330"/>
            <a:ext cx="8242113" cy="65502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04776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4581" y="542351"/>
            <a:ext cx="8079103" cy="52553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278758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543566"/>
            <a:ext cx="8229600" cy="45085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020270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39552" y="5229200"/>
            <a:ext cx="6400800" cy="888504"/>
          </a:xfrm>
        </p:spPr>
        <p:txBody>
          <a:bodyPr>
            <a:normAutofit/>
          </a:bodyPr>
          <a:lstStyle/>
          <a:p>
            <a:pPr algn="l"/>
            <a:r>
              <a:rPr lang="en-GB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August 2016</a:t>
            </a:r>
            <a:endParaRPr lang="en-GB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1" descr="PowerPoint_Bilingual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2832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11"/>
          <p:cNvSpPr txBox="1">
            <a:spLocks noChangeArrowheads="1"/>
          </p:cNvSpPr>
          <p:nvPr/>
        </p:nvSpPr>
        <p:spPr>
          <a:xfrm>
            <a:off x="530117" y="3140968"/>
            <a:ext cx="7772401" cy="1935981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525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4000" b="1" dirty="0" smtClean="0">
                <a:latin typeface="Arial" panose="020B0604020202020204" pitchFamily="34" charset="0"/>
                <a:ea typeface="ＭＳ Ｐゴシック" pitchFamily="84" charset="-128"/>
                <a:cs typeface="Arial" panose="020B0604020202020204" pitchFamily="34" charset="0"/>
              </a:rPr>
              <a:t/>
            </a:r>
            <a:br>
              <a:rPr lang="en-US" sz="4000" b="1" dirty="0" smtClean="0">
                <a:latin typeface="Arial" panose="020B0604020202020204" pitchFamily="34" charset="0"/>
                <a:ea typeface="ＭＳ Ｐゴシック" pitchFamily="84" charset="-128"/>
                <a:cs typeface="Arial" panose="020B0604020202020204" pitchFamily="34" charset="0"/>
              </a:rPr>
            </a:br>
            <a:r>
              <a:rPr lang="en-US" sz="4000" b="1" dirty="0" smtClean="0">
                <a:latin typeface="Lucida Sans" pitchFamily="34" charset="0"/>
                <a:ea typeface="ＭＳ Ｐゴシック" pitchFamily="84" charset="-128"/>
              </a:rPr>
              <a:t/>
            </a:r>
            <a:br>
              <a:rPr lang="en-US" sz="4000" b="1" dirty="0" smtClean="0">
                <a:latin typeface="Lucida Sans" pitchFamily="34" charset="0"/>
                <a:ea typeface="ＭＳ Ｐゴシック" pitchFamily="84" charset="-128"/>
              </a:rPr>
            </a:br>
            <a:endParaRPr lang="en-US" sz="4000" b="1" dirty="0" smtClean="0">
              <a:latin typeface="Lucida Sans" pitchFamily="34" charset="0"/>
              <a:ea typeface="ＭＳ Ｐゴシック" pitchFamily="84" charset="-128"/>
            </a:endParaRPr>
          </a:p>
          <a:p>
            <a:pPr algn="l"/>
            <a:endParaRPr lang="en-US" sz="4000" b="1" dirty="0">
              <a:latin typeface="Lucida Sans" pitchFamily="34" charset="0"/>
              <a:ea typeface="ＭＳ Ｐゴシック" pitchFamily="84" charset="-128"/>
              <a:cs typeface="Arial" panose="020B0604020202020204" pitchFamily="34" charset="0"/>
            </a:endParaRPr>
          </a:p>
          <a:p>
            <a:pPr algn="l"/>
            <a:r>
              <a:rPr lang="en-US" sz="5300" b="1" dirty="0" smtClean="0">
                <a:latin typeface="Arial" panose="020B0604020202020204" pitchFamily="34" charset="0"/>
                <a:ea typeface="ＭＳ Ｐゴシック" pitchFamily="84" charset="-128"/>
                <a:cs typeface="Arial" panose="020B0604020202020204" pitchFamily="34" charset="0"/>
              </a:rPr>
              <a:t>Bethan Milton</a:t>
            </a:r>
            <a:r>
              <a:rPr lang="en-US" sz="5300" dirty="0" smtClean="0">
                <a:latin typeface="Arial" panose="020B0604020202020204" pitchFamily="34" charset="0"/>
                <a:ea typeface="ＭＳ Ｐゴシック" pitchFamily="84" charset="-128"/>
                <a:cs typeface="Arial" panose="020B0604020202020204" pitchFamily="34" charset="0"/>
              </a:rPr>
              <a:t/>
            </a:r>
            <a:br>
              <a:rPr lang="en-US" sz="5300" dirty="0" smtClean="0">
                <a:latin typeface="Arial" panose="020B0604020202020204" pitchFamily="34" charset="0"/>
                <a:ea typeface="ＭＳ Ｐゴシック" pitchFamily="84" charset="-128"/>
                <a:cs typeface="Arial" panose="020B0604020202020204" pitchFamily="34" charset="0"/>
              </a:rPr>
            </a:br>
            <a:r>
              <a:rPr lang="en-US" sz="5300" dirty="0" smtClean="0">
                <a:latin typeface="Arial" panose="020B0604020202020204" pitchFamily="34" charset="0"/>
                <a:ea typeface="ＭＳ Ｐゴシック" pitchFamily="84" charset="-128"/>
                <a:cs typeface="Arial" panose="020B0604020202020204" pitchFamily="34" charset="0"/>
              </a:rPr>
              <a:t>Post-16 Quality and Data Management</a:t>
            </a:r>
            <a:endParaRPr lang="en-GB" sz="5300" dirty="0">
              <a:latin typeface="Arial" panose="020B0604020202020204" pitchFamily="34" charset="0"/>
              <a:ea typeface="ＭＳ Ｐゴシック" pitchFamily="84" charset="-128"/>
              <a:cs typeface="Arial" panose="020B0604020202020204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530117" y="2843753"/>
            <a:ext cx="4572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3600" b="1" dirty="0" smtClean="0">
                <a:latin typeface="Arial" panose="020B0604020202020204" pitchFamily="34" charset="0"/>
                <a:ea typeface="ＭＳ Ｐゴシック" pitchFamily="84" charset="-128"/>
                <a:cs typeface="Arial" panose="020B0604020202020204" pitchFamily="34" charset="0"/>
              </a:rPr>
              <a:t>Post-16 Collection</a:t>
            </a:r>
            <a:r>
              <a:rPr lang="en-US" b="1" dirty="0" smtClean="0">
                <a:latin typeface="Arial" panose="020B0604020202020204" pitchFamily="34" charset="0"/>
                <a:ea typeface="ＭＳ Ｐゴシック" pitchFamily="84" charset="-128"/>
                <a:cs typeface="Arial" panose="020B0604020202020204" pitchFamily="34" charset="0"/>
              </a:rPr>
              <a:t/>
            </a:r>
            <a:br>
              <a:rPr lang="en-US" b="1" dirty="0" smtClean="0">
                <a:latin typeface="Arial" panose="020B0604020202020204" pitchFamily="34" charset="0"/>
                <a:ea typeface="ＭＳ Ｐゴシック" pitchFamily="84" charset="-128"/>
                <a:cs typeface="Arial" panose="020B0604020202020204" pitchFamily="34" charset="0"/>
              </a:rPr>
            </a:b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494659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417250"/>
            <a:ext cx="8229600" cy="6116715"/>
          </a:xfrm>
        </p:spPr>
        <p:txBody>
          <a:bodyPr/>
          <a:lstStyle/>
          <a:p>
            <a:pPr lvl="1"/>
            <a:r>
              <a:rPr lang="en-GB" i="1" dirty="0"/>
              <a:t>Easier to map attainment to awarding organisations </a:t>
            </a:r>
            <a:r>
              <a:rPr lang="en-GB" i="1" dirty="0" err="1" smtClean="0">
                <a:hlinkClick r:id="rId2"/>
              </a:rPr>
              <a:t>statswales</a:t>
            </a:r>
            <a:endParaRPr lang="en-GB" i="1" dirty="0" smtClean="0"/>
          </a:p>
          <a:p>
            <a:pPr marL="457200" lvl="1" indent="0">
              <a:buNone/>
            </a:pPr>
            <a:endParaRPr lang="en-GB" b="1" dirty="0"/>
          </a:p>
        </p:txBody>
      </p:sp>
      <p:pic>
        <p:nvPicPr>
          <p:cNvPr id="8194" name="Picture 2" descr="C:\Users\williamsm029\AppData\Local\Microsoft\Windows\Temporary Internet Files\Content.Outlook\JR9GW4ET\ThinkstockPhotos-505824576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4660" y="1481263"/>
            <a:ext cx="3284592" cy="4644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89252" y="1935332"/>
            <a:ext cx="5450832" cy="35063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07076509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/>
            <a:r>
              <a:rPr lang="en-GB" i="1" dirty="0"/>
              <a:t>Single source of data for all stakeholders</a:t>
            </a:r>
            <a:endParaRPr lang="en-GB" b="1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10241" y="2329756"/>
            <a:ext cx="2945353" cy="31071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0" name="Picture 2" descr="C:\Users\williamsm029\AppData\Local\Microsoft\Windows\Temporary Internet Files\Content.Outlook\H0JYWSZI\ThinkstockPhotos-508751826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1845" y="2234954"/>
            <a:ext cx="4269317" cy="32019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88190323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319596"/>
            <a:ext cx="8229600" cy="5806567"/>
          </a:xfrm>
        </p:spPr>
        <p:txBody>
          <a:bodyPr/>
          <a:lstStyle/>
          <a:p>
            <a:pPr lvl="1"/>
            <a:r>
              <a:rPr lang="en-GB" i="1" dirty="0"/>
              <a:t>Schools/LAs can calculate performance data for self </a:t>
            </a:r>
            <a:r>
              <a:rPr lang="en-GB" i="1" dirty="0" smtClean="0"/>
              <a:t>evaluation</a:t>
            </a:r>
          </a:p>
          <a:p>
            <a:pPr lvl="1"/>
            <a:endParaRPr lang="en-GB" i="1" dirty="0" smtClean="0"/>
          </a:p>
        </p:txBody>
      </p:sp>
      <p:pic>
        <p:nvPicPr>
          <p:cNvPr id="9218" name="Picture 2" descr="C:\Users\williamsm029\AppData\Local\Microsoft\Windows\Temporary Internet Files\Content.Outlook\JR9GW4ET\ThinkstockPhotos-51422156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9202" y="1240155"/>
            <a:ext cx="6665595" cy="43776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89825731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Leaner processes</a:t>
            </a:r>
            <a:endParaRPr lang="en-GB" dirty="0"/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8413" y="1207364"/>
            <a:ext cx="7665524" cy="4918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611814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89712"/>
            <a:ext cx="8229600" cy="5836452"/>
          </a:xfrm>
        </p:spPr>
        <p:txBody>
          <a:bodyPr/>
          <a:lstStyle/>
          <a:p>
            <a:r>
              <a:rPr lang="en-GB" dirty="0"/>
              <a:t>What do software suppliers have in their systems currently for QNs</a:t>
            </a:r>
            <a:r>
              <a:rPr lang="en-GB" dirty="0" smtClean="0"/>
              <a:t>?</a:t>
            </a:r>
          </a:p>
          <a:p>
            <a:r>
              <a:rPr lang="en-GB" dirty="0" smtClean="0">
                <a:hlinkClick r:id="rId2"/>
              </a:rPr>
              <a:t>QIW</a:t>
            </a:r>
            <a:endParaRPr lang="en-GB" dirty="0" smtClean="0"/>
          </a:p>
          <a:p>
            <a:endParaRPr lang="en-GB" sz="3600" b="1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3498" y="2344848"/>
            <a:ext cx="8719670" cy="40921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1630454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2473" y="319597"/>
            <a:ext cx="7733223" cy="6081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Oval 3"/>
          <p:cNvSpPr/>
          <p:nvPr/>
        </p:nvSpPr>
        <p:spPr>
          <a:xfrm>
            <a:off x="5930283" y="1944210"/>
            <a:ext cx="2308195" cy="1287262"/>
          </a:xfrm>
          <a:prstGeom prst="ellipse">
            <a:avLst/>
          </a:prstGeom>
          <a:solidFill>
            <a:schemeClr val="accent1">
              <a:alpha val="24000"/>
            </a:schemeClr>
          </a:solidFill>
          <a:ln w="34925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Oval 4"/>
          <p:cNvSpPr/>
          <p:nvPr/>
        </p:nvSpPr>
        <p:spPr>
          <a:xfrm>
            <a:off x="682473" y="5140171"/>
            <a:ext cx="5398731" cy="772358"/>
          </a:xfrm>
          <a:prstGeom prst="ellipse">
            <a:avLst/>
          </a:prstGeom>
          <a:solidFill>
            <a:schemeClr val="accent1">
              <a:alpha val="28000"/>
            </a:schemeClr>
          </a:solidFill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7315417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i="1" dirty="0" smtClean="0"/>
              <a:t>Issues encountered in England</a:t>
            </a:r>
            <a:endParaRPr lang="en-GB" i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dirty="0" smtClean="0"/>
              <a:t>Issues mapping QN to Awarding Bodies for attainment data</a:t>
            </a:r>
          </a:p>
          <a:p>
            <a:r>
              <a:rPr lang="en-GB" dirty="0" smtClean="0"/>
              <a:t>Running Learning Aims in parallel with QN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1616149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Format of QN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dirty="0" smtClean="0">
                <a:latin typeface="+mj-lt"/>
              </a:rPr>
              <a:t>Qualifications delivered in Wales and not in England will have a QWAN not a QN.</a:t>
            </a:r>
          </a:p>
          <a:p>
            <a:pPr lvl="1"/>
            <a:r>
              <a:rPr lang="en-GB" dirty="0" smtClean="0">
                <a:latin typeface="+mj-lt"/>
              </a:rPr>
              <a:t>QN (Qualification number) format:</a:t>
            </a:r>
          </a:p>
          <a:p>
            <a:pPr marL="0" indent="0">
              <a:buNone/>
            </a:pPr>
            <a:r>
              <a:rPr lang="en-GB" dirty="0">
                <a:latin typeface="+mj-lt"/>
              </a:rPr>
              <a:t>	</a:t>
            </a:r>
            <a:r>
              <a:rPr lang="en-GB" sz="2800" dirty="0" smtClean="0">
                <a:latin typeface="+mj-lt"/>
              </a:rPr>
              <a:t>100/2928/X (</a:t>
            </a:r>
            <a:r>
              <a:rPr lang="en-GB" sz="2800" dirty="0" err="1" smtClean="0">
                <a:latin typeface="+mj-lt"/>
              </a:rPr>
              <a:t>nnn</a:t>
            </a:r>
            <a:r>
              <a:rPr lang="en-GB" sz="2800" dirty="0" smtClean="0">
                <a:latin typeface="+mj-lt"/>
              </a:rPr>
              <a:t>/</a:t>
            </a:r>
            <a:r>
              <a:rPr lang="en-GB" sz="2800" dirty="0" err="1" smtClean="0">
                <a:latin typeface="+mj-lt"/>
              </a:rPr>
              <a:t>nnnn</a:t>
            </a:r>
            <a:r>
              <a:rPr lang="en-GB" sz="2800" dirty="0" smtClean="0">
                <a:latin typeface="+mj-lt"/>
              </a:rPr>
              <a:t>/A) n= number/integer (0-	9) , A= ‘X’ or integer </a:t>
            </a:r>
            <a:r>
              <a:rPr lang="en-GB" sz="2800" dirty="0">
                <a:latin typeface="+mj-lt"/>
              </a:rPr>
              <a:t>(0-9</a:t>
            </a:r>
            <a:r>
              <a:rPr lang="en-GB" sz="2800" dirty="0" smtClean="0">
                <a:latin typeface="+mj-lt"/>
              </a:rPr>
              <a:t>), 10 characters (CHR10)</a:t>
            </a:r>
          </a:p>
          <a:p>
            <a:pPr lvl="1"/>
            <a:r>
              <a:rPr lang="en-GB" dirty="0" smtClean="0">
                <a:solidFill>
                  <a:srgbClr val="000000"/>
                </a:solidFill>
                <a:latin typeface="+mj-lt"/>
              </a:rPr>
              <a:t>QWAN (QW </a:t>
            </a:r>
            <a:r>
              <a:rPr lang="en-GB" dirty="0">
                <a:solidFill>
                  <a:srgbClr val="000000"/>
                </a:solidFill>
                <a:latin typeface="+mj-lt"/>
              </a:rPr>
              <a:t>Approval/Designation No</a:t>
            </a:r>
            <a:r>
              <a:rPr lang="en-GB" dirty="0" smtClean="0">
                <a:solidFill>
                  <a:srgbClr val="000000"/>
                </a:solidFill>
                <a:latin typeface="+mj-lt"/>
              </a:rPr>
              <a:t>.) format:</a:t>
            </a:r>
          </a:p>
          <a:p>
            <a:pPr marL="0" indent="0">
              <a:buNone/>
            </a:pPr>
            <a:r>
              <a:rPr lang="en-GB" dirty="0">
                <a:solidFill>
                  <a:srgbClr val="000000"/>
                </a:solidFill>
                <a:latin typeface="+mj-lt"/>
              </a:rPr>
              <a:t>	</a:t>
            </a:r>
            <a:r>
              <a:rPr lang="en-GB" sz="2800" dirty="0" smtClean="0">
                <a:solidFill>
                  <a:srgbClr val="000000"/>
                </a:solidFill>
                <a:latin typeface="+mj-lt"/>
              </a:rPr>
              <a:t>C00/0000/2 (Ann/</a:t>
            </a:r>
            <a:r>
              <a:rPr lang="en-GB" sz="2800" dirty="0" err="1" smtClean="0">
                <a:solidFill>
                  <a:srgbClr val="000000"/>
                </a:solidFill>
                <a:latin typeface="+mj-lt"/>
              </a:rPr>
              <a:t>nnnn</a:t>
            </a:r>
            <a:r>
              <a:rPr lang="en-GB" sz="2800" dirty="0" smtClean="0">
                <a:solidFill>
                  <a:srgbClr val="000000"/>
                </a:solidFill>
                <a:latin typeface="+mj-lt"/>
              </a:rPr>
              <a:t>/n)</a:t>
            </a:r>
            <a:r>
              <a:rPr lang="en-GB" sz="2800" dirty="0">
                <a:latin typeface="+mj-lt"/>
              </a:rPr>
              <a:t> A=‘C’, n= </a:t>
            </a:r>
            <a:r>
              <a:rPr lang="en-GB" sz="2800" dirty="0"/>
              <a:t>integer (0-9</a:t>
            </a:r>
            <a:r>
              <a:rPr lang="en-GB" sz="2800" dirty="0" smtClean="0"/>
              <a:t>),</a:t>
            </a:r>
            <a:r>
              <a:rPr lang="en-GB" sz="2800" dirty="0" smtClean="0">
                <a:solidFill>
                  <a:srgbClr val="000000"/>
                </a:solidFill>
                <a:latin typeface="+mj-lt"/>
              </a:rPr>
              <a:t> </a:t>
            </a:r>
            <a:r>
              <a:rPr lang="en-GB" sz="2800" dirty="0">
                <a:latin typeface="+mj-lt"/>
              </a:rPr>
              <a:t>10 </a:t>
            </a:r>
            <a:r>
              <a:rPr lang="en-GB" sz="2800" dirty="0" smtClean="0">
                <a:latin typeface="+mj-lt"/>
              </a:rPr>
              <a:t>	characters (</a:t>
            </a:r>
            <a:r>
              <a:rPr lang="en-GB" sz="2800" dirty="0">
                <a:latin typeface="+mj-lt"/>
              </a:rPr>
              <a:t>CHR10</a:t>
            </a:r>
            <a:r>
              <a:rPr lang="en-GB" sz="2800" dirty="0" smtClean="0">
                <a:latin typeface="+mj-lt"/>
              </a:rPr>
              <a:t>)</a:t>
            </a:r>
            <a:endParaRPr lang="en-GB" sz="2800" dirty="0">
              <a:latin typeface="+mj-lt"/>
            </a:endParaRPr>
          </a:p>
          <a:p>
            <a:endParaRPr lang="en-GB" dirty="0">
              <a:solidFill>
                <a:srgbClr val="000000"/>
              </a:solidFill>
              <a:latin typeface="Arial"/>
            </a:endParaRP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334835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Learning Activity format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3210128E (</a:t>
            </a:r>
            <a:r>
              <a:rPr lang="en-GB" dirty="0" err="1" smtClean="0"/>
              <a:t>nnnnnnnA</a:t>
            </a:r>
            <a:r>
              <a:rPr lang="en-GB" dirty="0" smtClean="0"/>
              <a:t>) </a:t>
            </a:r>
            <a:r>
              <a:rPr lang="en-GB" dirty="0"/>
              <a:t>n= number/integer (0-	9</a:t>
            </a:r>
            <a:r>
              <a:rPr lang="en-GB" dirty="0" smtClean="0"/>
              <a:t>), A = ‘E’ ,8 characters (CHR8)</a:t>
            </a:r>
          </a:p>
          <a:p>
            <a:endParaRPr lang="en-GB" dirty="0"/>
          </a:p>
          <a:p>
            <a:r>
              <a:rPr lang="en-GB" dirty="0" smtClean="0"/>
              <a:t>Two less characters than QWAN or QN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791585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What do software suppliers need from WG</a:t>
            </a:r>
            <a:r>
              <a:rPr lang="en-GB" dirty="0" smtClean="0"/>
              <a:t>?</a:t>
            </a:r>
          </a:p>
          <a:p>
            <a:endParaRPr lang="en-GB" b="1" dirty="0"/>
          </a:p>
        </p:txBody>
      </p:sp>
      <p:pic>
        <p:nvPicPr>
          <p:cNvPr id="8194" name="Picture 2" descr="C:\Users\williamsm029\AppData\Local\Microsoft\Windows\Temporary Internet Files\Content.Outlook\H0JYWSZI\ThinkstockPhotos-48405575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28192" y="2161830"/>
            <a:ext cx="5506199" cy="38695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5" name="Picture 3" descr="C:\Users\williamsm029\AppData\Local\Microsoft\Windows\Temporary Internet Files\Content.Outlook\H0JYWSZI\ThinkstockPhotos-480467939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6269" y="2161830"/>
            <a:ext cx="2777246" cy="38695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8791795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082" name="Picture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3302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8864" y="404664"/>
            <a:ext cx="8229600" cy="922114"/>
          </a:xfrm>
        </p:spPr>
        <p:txBody>
          <a:bodyPr>
            <a:normAutofit fontScale="90000"/>
          </a:bodyPr>
          <a:lstStyle/>
          <a:p>
            <a:r>
              <a:rPr lang="en-GB" b="1" dirty="0" smtClean="0">
                <a:latin typeface="Arial" panose="020B0604020202020204" pitchFamily="34" charset="0"/>
                <a:cs typeface="Arial" panose="020B0604020202020204" pitchFamily="34" charset="0"/>
              </a:rPr>
              <a:t>Why do we need a whole year collection?</a:t>
            </a:r>
            <a:endParaRPr lang="en-GB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683568" y="1556792"/>
            <a:ext cx="8064896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lvl="0" indent="-457200" algn="just">
              <a:buFont typeface="Arial" panose="020B0604020202020204" pitchFamily="34" charset="0"/>
              <a:buChar char="•"/>
            </a:pPr>
            <a:r>
              <a:rPr lang="en-GB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School </a:t>
            </a:r>
            <a:r>
              <a:rPr lang="en-GB" sz="2800" dirty="0">
                <a:latin typeface="Arial" panose="020B0604020202020204" pitchFamily="34" charset="0"/>
                <a:cs typeface="Arial" panose="020B0604020202020204" pitchFamily="34" charset="0"/>
              </a:rPr>
              <a:t>sixth forms and FE institutions can </a:t>
            </a:r>
            <a:r>
              <a:rPr lang="en-GB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be </a:t>
            </a:r>
            <a:r>
              <a:rPr lang="en-GB" sz="2800" dirty="0">
                <a:latin typeface="Arial" panose="020B0604020202020204" pitchFamily="34" charset="0"/>
                <a:cs typeface="Arial" panose="020B0604020202020204" pitchFamily="34" charset="0"/>
              </a:rPr>
              <a:t>measured on the same </a:t>
            </a:r>
            <a:r>
              <a:rPr lang="en-GB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basis:</a:t>
            </a:r>
            <a:endParaRPr lang="en-GB" sz="2800" dirty="0"/>
          </a:p>
          <a:p>
            <a:pPr marL="914400" lvl="1" indent="-457200" algn="just">
              <a:buFont typeface="Arial" panose="020B0604020202020204" pitchFamily="34" charset="0"/>
              <a:buChar char="•"/>
            </a:pPr>
            <a:r>
              <a:rPr lang="en-GB" sz="28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Retention </a:t>
            </a:r>
            <a:r>
              <a:rPr lang="en-GB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– did the learner stay until the end of the course?</a:t>
            </a:r>
          </a:p>
          <a:p>
            <a:pPr marL="914400" lvl="1" indent="-457200" algn="just">
              <a:buFont typeface="Arial" panose="020B0604020202020204" pitchFamily="34" charset="0"/>
              <a:buChar char="•"/>
            </a:pPr>
            <a:r>
              <a:rPr lang="en-GB" sz="28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Achievement </a:t>
            </a:r>
            <a:r>
              <a:rPr lang="en-GB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– what outcome did they achieve?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en-GB" sz="2800" dirty="0"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lang="en-GB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ost-16 collection does not have outcomes so need to match learning activities to outcomes (in Welsh Examinations Database).</a:t>
            </a:r>
          </a:p>
        </p:txBody>
      </p:sp>
    </p:spTree>
    <p:extLst>
      <p:ext uri="{BB962C8B-B14F-4D97-AF65-F5344CB8AC3E}">
        <p14:creationId xmlns:p14="http://schemas.microsoft.com/office/powerpoint/2010/main" val="7661549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Automation of Guided Contact Hours </a:t>
            </a:r>
            <a:endParaRPr lang="en-GB" b="1" dirty="0"/>
          </a:p>
        </p:txBody>
      </p:sp>
    </p:spTree>
    <p:extLst>
      <p:ext uri="{BB962C8B-B14F-4D97-AF65-F5344CB8AC3E}">
        <p14:creationId xmlns:p14="http://schemas.microsoft.com/office/powerpoint/2010/main" val="215990414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Next steps and </a:t>
            </a:r>
            <a:r>
              <a:rPr lang="en-GB" dirty="0" smtClean="0"/>
              <a:t>close</a:t>
            </a:r>
          </a:p>
          <a:p>
            <a:endParaRPr lang="en-GB" b="1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93429" y="81749"/>
            <a:ext cx="2381250" cy="2362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6" name="Picture 2" descr="C:\Users\williamsm029\AppData\Local\Microsoft\Windows\Temporary Internet Files\Content.Outlook\H0JYWSZI\ThinkstockPhotos-187643976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2608519"/>
            <a:ext cx="4250240" cy="28334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7" name="Picture 3" descr="C:\Users\williamsm029\AppData\Local\Microsoft\Windows\Temporary Internet Files\Content.Outlook\H0JYWSZI\ThinkstockPhotos-16549338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777" y="2600381"/>
            <a:ext cx="4262445" cy="28416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434567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002" name="Rectangle 2"/>
          <p:cNvSpPr>
            <a:spLocks noGrp="1" noChangeArrowheads="1"/>
          </p:cNvSpPr>
          <p:nvPr>
            <p:ph type="title"/>
          </p:nvPr>
        </p:nvSpPr>
        <p:spPr>
          <a:xfrm>
            <a:off x="462988" y="130622"/>
            <a:ext cx="8229600" cy="706090"/>
          </a:xfrm>
        </p:spPr>
        <p:txBody>
          <a:bodyPr>
            <a:normAutofit/>
          </a:bodyPr>
          <a:lstStyle/>
          <a:p>
            <a:r>
              <a:rPr lang="en-GB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What is the data used for?</a:t>
            </a:r>
            <a:endParaRPr lang="en-GB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28004" name="Picture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329712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4"/>
          <p:cNvSpPr/>
          <p:nvPr/>
        </p:nvSpPr>
        <p:spPr>
          <a:xfrm>
            <a:off x="517958" y="966495"/>
            <a:ext cx="7992888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en-GB" sz="2800" b="1" dirty="0">
                <a:latin typeface="Arial" panose="020B0604020202020204" pitchFamily="34" charset="0"/>
                <a:cs typeface="Arial" panose="020B0604020202020204" pitchFamily="34" charset="0"/>
              </a:rPr>
              <a:t>not</a:t>
            </a:r>
            <a:r>
              <a:rPr lang="en-GB" sz="2800" dirty="0">
                <a:latin typeface="Arial" panose="020B0604020202020204" pitchFamily="34" charset="0"/>
                <a:cs typeface="Arial" panose="020B0604020202020204" pitchFamily="34" charset="0"/>
              </a:rPr>
              <a:t> used in the current level 3 threshold or wider points score measures</a:t>
            </a:r>
          </a:p>
          <a:p>
            <a:pPr lvl="0" algn="just"/>
            <a:endParaRPr lang="en-GB" sz="2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lvl="0" indent="-457200" algn="just">
              <a:buFont typeface="Arial" panose="020B0604020202020204" pitchFamily="34" charset="0"/>
              <a:buChar char="•"/>
            </a:pPr>
            <a:r>
              <a:rPr lang="en-GB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to </a:t>
            </a:r>
            <a:r>
              <a:rPr lang="en-GB" sz="2800" dirty="0">
                <a:latin typeface="Arial" panose="020B0604020202020204" pitchFamily="34" charset="0"/>
                <a:cs typeface="Arial" panose="020B0604020202020204" pitchFamily="34" charset="0"/>
              </a:rPr>
              <a:t>calculate </a:t>
            </a:r>
            <a:r>
              <a:rPr lang="en-GB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learning activity completion rates; </a:t>
            </a:r>
            <a:r>
              <a:rPr lang="en-GB" sz="2800" dirty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endParaRPr lang="en-GB" sz="2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algn="just"/>
            <a:endParaRPr lang="en-GB" sz="2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lvl="0" indent="-457200" algn="just">
              <a:buFont typeface="Arial" panose="020B0604020202020204" pitchFamily="34" charset="0"/>
              <a:buChar char="•"/>
            </a:pPr>
            <a:r>
              <a:rPr lang="en-GB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when </a:t>
            </a:r>
            <a:r>
              <a:rPr lang="en-GB" sz="2800" dirty="0">
                <a:latin typeface="Arial" panose="020B0604020202020204" pitchFamily="34" charset="0"/>
                <a:cs typeface="Arial" panose="020B0604020202020204" pitchFamily="34" charset="0"/>
              </a:rPr>
              <a:t>combined with examination outcomes, to calculate </a:t>
            </a:r>
            <a:r>
              <a:rPr lang="en-GB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success (of </a:t>
            </a:r>
            <a:r>
              <a:rPr lang="en-GB" sz="2800" dirty="0">
                <a:latin typeface="Arial" panose="020B0604020202020204" pitchFamily="34" charset="0"/>
                <a:cs typeface="Arial" panose="020B0604020202020204" pitchFamily="34" charset="0"/>
              </a:rPr>
              <a:t>all learning activities that were started, how many were successfully completed and </a:t>
            </a:r>
            <a:r>
              <a:rPr lang="en-GB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achieved);</a:t>
            </a:r>
          </a:p>
          <a:p>
            <a:pPr lvl="0" algn="just"/>
            <a:endParaRPr lang="en-GB" sz="2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442216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002" name="Rectangle 2"/>
          <p:cNvSpPr>
            <a:spLocks noGrp="1" noChangeArrowheads="1"/>
          </p:cNvSpPr>
          <p:nvPr>
            <p:ph type="title"/>
          </p:nvPr>
        </p:nvSpPr>
        <p:spPr>
          <a:xfrm>
            <a:off x="517958" y="332656"/>
            <a:ext cx="8229600" cy="706090"/>
          </a:xfrm>
        </p:spPr>
        <p:txBody>
          <a:bodyPr>
            <a:normAutofit/>
          </a:bodyPr>
          <a:lstStyle/>
          <a:p>
            <a:r>
              <a:rPr lang="en-GB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Learning activity completion rates</a:t>
            </a:r>
            <a:endParaRPr lang="en-GB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28004" name="Picture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329712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4"/>
          <p:cNvSpPr/>
          <p:nvPr/>
        </p:nvSpPr>
        <p:spPr>
          <a:xfrm>
            <a:off x="517958" y="1700808"/>
            <a:ext cx="7992888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lvl="0" indent="-457200">
              <a:buFont typeface="Arial" panose="020B0604020202020204" pitchFamily="34" charset="0"/>
              <a:buChar char="•"/>
            </a:pPr>
            <a:r>
              <a:rPr lang="en-GB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Experimental statistics</a:t>
            </a:r>
          </a:p>
          <a:p>
            <a:pPr lvl="0"/>
            <a:endParaRPr lang="en-GB" sz="2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lvl="0" indent="-457200">
              <a:buFont typeface="Arial" panose="020B0604020202020204" pitchFamily="34" charset="0"/>
              <a:buChar char="•"/>
            </a:pPr>
            <a:r>
              <a:rPr lang="en-GB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Issues with data quality</a:t>
            </a:r>
          </a:p>
          <a:p>
            <a:pPr lvl="0"/>
            <a:endParaRPr lang="en-GB" sz="2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lvl="0" indent="-457200">
              <a:buFont typeface="Arial" panose="020B0604020202020204" pitchFamily="34" charset="0"/>
              <a:buChar char="•"/>
            </a:pPr>
            <a:r>
              <a:rPr lang="en-GB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Will not be published in this format</a:t>
            </a:r>
          </a:p>
        </p:txBody>
      </p:sp>
    </p:spTree>
    <p:extLst>
      <p:ext uri="{BB962C8B-B14F-4D97-AF65-F5344CB8AC3E}">
        <p14:creationId xmlns:p14="http://schemas.microsoft.com/office/powerpoint/2010/main" val="1622161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002" name="Rectangle 2"/>
          <p:cNvSpPr>
            <a:spLocks noGrp="1" noChangeArrowheads="1"/>
          </p:cNvSpPr>
          <p:nvPr>
            <p:ph type="title"/>
          </p:nvPr>
        </p:nvSpPr>
        <p:spPr>
          <a:xfrm>
            <a:off x="462988" y="130622"/>
            <a:ext cx="8229600" cy="706090"/>
          </a:xfrm>
        </p:spPr>
        <p:txBody>
          <a:bodyPr>
            <a:normAutofit/>
          </a:bodyPr>
          <a:lstStyle/>
          <a:p>
            <a:r>
              <a:rPr lang="en-GB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How is the base cohort identified?</a:t>
            </a:r>
            <a:endParaRPr lang="en-GB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28004" name="Picture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329712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4"/>
          <p:cNvSpPr/>
          <p:nvPr/>
        </p:nvSpPr>
        <p:spPr>
          <a:xfrm>
            <a:off x="517958" y="966495"/>
            <a:ext cx="7992888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lvl="0" indent="-457200" algn="just">
              <a:buFont typeface="Arial" panose="020B0604020202020204" pitchFamily="34" charset="0"/>
              <a:buChar char="•"/>
            </a:pPr>
            <a:r>
              <a:rPr lang="en-GB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all </a:t>
            </a:r>
            <a:r>
              <a:rPr lang="en-GB" sz="2800" dirty="0">
                <a:latin typeface="Arial" panose="020B0604020202020204" pitchFamily="34" charset="0"/>
                <a:cs typeface="Arial" panose="020B0604020202020204" pitchFamily="34" charset="0"/>
              </a:rPr>
              <a:t>learning activities which </a:t>
            </a:r>
            <a:r>
              <a:rPr lang="en-GB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were:</a:t>
            </a:r>
          </a:p>
          <a:p>
            <a:pPr lvl="0" algn="just"/>
            <a:endParaRPr lang="en-GB" sz="2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914400" lvl="1" indent="-457200" algn="just">
              <a:buFont typeface="Arial" panose="020B0604020202020204" pitchFamily="34" charset="0"/>
              <a:buChar char="•"/>
            </a:pPr>
            <a:r>
              <a:rPr lang="en-GB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expected </a:t>
            </a:r>
            <a:r>
              <a:rPr lang="en-GB" sz="2800" dirty="0">
                <a:latin typeface="Arial" panose="020B0604020202020204" pitchFamily="34" charset="0"/>
                <a:cs typeface="Arial" panose="020B0604020202020204" pitchFamily="34" charset="0"/>
              </a:rPr>
              <a:t>to complete within the academic </a:t>
            </a:r>
            <a:r>
              <a:rPr lang="en-GB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year; </a:t>
            </a:r>
            <a:r>
              <a:rPr lang="en-GB" sz="2800" dirty="0">
                <a:latin typeface="Arial" panose="020B0604020202020204" pitchFamily="34" charset="0"/>
                <a:cs typeface="Arial" panose="020B0604020202020204" pitchFamily="34" charset="0"/>
              </a:rPr>
              <a:t>or </a:t>
            </a:r>
            <a:endParaRPr lang="en-GB" sz="2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 algn="just"/>
            <a:endParaRPr lang="en-GB" sz="2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914400" lvl="1" indent="-457200" algn="just">
              <a:buFont typeface="Arial" panose="020B0604020202020204" pitchFamily="34" charset="0"/>
              <a:buChar char="•"/>
            </a:pPr>
            <a:r>
              <a:rPr lang="en-GB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were </a:t>
            </a:r>
            <a:r>
              <a:rPr lang="en-GB" sz="2800" dirty="0">
                <a:latin typeface="Arial" panose="020B0604020202020204" pitchFamily="34" charset="0"/>
                <a:cs typeface="Arial" panose="020B0604020202020204" pitchFamily="34" charset="0"/>
              </a:rPr>
              <a:t>expected to complete prior to the academic year, but terminated within the academic </a:t>
            </a:r>
            <a:r>
              <a:rPr lang="en-GB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year.</a:t>
            </a:r>
          </a:p>
          <a:p>
            <a:pPr lvl="1" algn="just"/>
            <a:endParaRPr lang="en-GB" sz="2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en-GB" sz="2800" dirty="0"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r>
              <a:rPr lang="en-GB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o ensure learners are included in the calculations of the year they were supposed to complete.</a:t>
            </a:r>
            <a:endParaRPr lang="en-GB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121698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002" name="Rectangle 2"/>
          <p:cNvSpPr>
            <a:spLocks noGrp="1" noChangeArrowheads="1"/>
          </p:cNvSpPr>
          <p:nvPr>
            <p:ph type="title"/>
          </p:nvPr>
        </p:nvSpPr>
        <p:spPr>
          <a:xfrm>
            <a:off x="462988" y="130622"/>
            <a:ext cx="8229600" cy="706090"/>
          </a:xfrm>
        </p:spPr>
        <p:txBody>
          <a:bodyPr>
            <a:normAutofit/>
          </a:bodyPr>
          <a:lstStyle/>
          <a:p>
            <a:r>
              <a:rPr lang="en-GB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How is completion calculated?</a:t>
            </a:r>
            <a:endParaRPr lang="en-GB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28004" name="Picture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329712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4"/>
          <p:cNvSpPr/>
          <p:nvPr/>
        </p:nvSpPr>
        <p:spPr>
          <a:xfrm>
            <a:off x="517958" y="966495"/>
            <a:ext cx="7992888" cy="46474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ctr"/>
            <a:r>
              <a:rPr lang="en-GB" sz="2800" u="sng" dirty="0" smtClean="0">
                <a:latin typeface="Arial" panose="020B0604020202020204" pitchFamily="34" charset="0"/>
                <a:cs typeface="Arial" panose="020B0604020202020204" pitchFamily="34" charset="0"/>
              </a:rPr>
              <a:t>No</a:t>
            </a:r>
            <a:r>
              <a:rPr lang="en-GB" sz="2800" u="sng" dirty="0">
                <a:latin typeface="Arial" panose="020B0604020202020204" pitchFamily="34" charset="0"/>
                <a:cs typeface="Arial" panose="020B0604020202020204" pitchFamily="34" charset="0"/>
              </a:rPr>
              <a:t>. of Completed Learning Activities</a:t>
            </a:r>
          </a:p>
          <a:p>
            <a:pPr algn="ctr" fontAlgn="ctr"/>
            <a:r>
              <a:rPr lang="en-GB" sz="2800" dirty="0">
                <a:latin typeface="Arial" panose="020B0604020202020204" pitchFamily="34" charset="0"/>
                <a:cs typeface="Arial" panose="020B0604020202020204" pitchFamily="34" charset="0"/>
              </a:rPr>
              <a:t>No. of Terminated Learning Activities</a:t>
            </a:r>
          </a:p>
          <a:p>
            <a:endParaRPr lang="en-GB" sz="2400" i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r>
              <a:rPr lang="en-GB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erived </a:t>
            </a: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using </a:t>
            </a:r>
            <a:r>
              <a:rPr lang="en-GB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CompletionStatus</a:t>
            </a: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field</a:t>
            </a:r>
          </a:p>
          <a:p>
            <a:pPr algn="just"/>
            <a:endParaRPr lang="en-GB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GB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Includes all learning </a:t>
            </a: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activities in the base </a:t>
            </a:r>
            <a:r>
              <a:rPr lang="en-GB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cohort</a:t>
            </a:r>
          </a:p>
          <a:p>
            <a:pPr algn="just"/>
            <a:endParaRPr lang="en-GB" sz="2400" i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GB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Completed </a:t>
            </a: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Learning </a:t>
            </a:r>
            <a:r>
              <a:rPr lang="en-GB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Activities - </a:t>
            </a:r>
            <a:r>
              <a:rPr lang="en-GB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CompletionStatus</a:t>
            </a:r>
            <a:r>
              <a:rPr lang="en-GB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= 2</a:t>
            </a:r>
          </a:p>
          <a:p>
            <a:pPr algn="just"/>
            <a:endParaRPr lang="en-GB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r>
              <a:rPr lang="en-GB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erminated </a:t>
            </a: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Learning </a:t>
            </a:r>
            <a:r>
              <a:rPr lang="en-GB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Activities - </a:t>
            </a:r>
            <a:r>
              <a:rPr lang="en-GB" sz="2400" dirty="0" err="1">
                <a:latin typeface="Arial" panose="020B0604020202020204" pitchFamily="34" charset="0"/>
                <a:cs typeface="Arial" panose="020B0604020202020204" pitchFamily="34" charset="0"/>
              </a:rPr>
              <a:t>CompletionStatus</a:t>
            </a: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= 2 or 3</a:t>
            </a:r>
            <a:endParaRPr lang="en-GB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spcAft>
                <a:spcPts val="1200"/>
              </a:spcAft>
              <a:buFont typeface="Arial" panose="020B0604020202020204" pitchFamily="34" charset="0"/>
              <a:buChar char="•"/>
            </a:pPr>
            <a:endParaRPr lang="en-GB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242968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1557</TotalTime>
  <Words>1544</Words>
  <Application>Microsoft Office PowerPoint</Application>
  <PresentationFormat>On-screen Show (4:3)</PresentationFormat>
  <Paragraphs>427</Paragraphs>
  <Slides>51</Slides>
  <Notes>20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51</vt:i4>
      </vt:variant>
    </vt:vector>
  </HeadingPairs>
  <TitlesOfParts>
    <vt:vector size="52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Why do we need a whole year collection?</vt:lpstr>
      <vt:lpstr>What is the data used for?</vt:lpstr>
      <vt:lpstr>Learning activity completion rates</vt:lpstr>
      <vt:lpstr>How is the base cohort identified?</vt:lpstr>
      <vt:lpstr>How is completion calculated?</vt:lpstr>
      <vt:lpstr>Data quality issues</vt:lpstr>
      <vt:lpstr>Data Quality: Pupil Coverage</vt:lpstr>
      <vt:lpstr>Data Quality: Learning Activities</vt:lpstr>
      <vt:lpstr>Data Quality: Completion Status</vt:lpstr>
      <vt:lpstr>Questions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Sector Subject Area(SSA) analysis based on QiW data @23/08/16</vt:lpstr>
      <vt:lpstr>Qualification type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Leaner processes</vt:lpstr>
      <vt:lpstr>PowerPoint Presentation</vt:lpstr>
      <vt:lpstr>PowerPoint Presentation</vt:lpstr>
      <vt:lpstr>Issues encountered in England</vt:lpstr>
      <vt:lpstr>Format of QN</vt:lpstr>
      <vt:lpstr>Learning Activity format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Welsh Government</dc:creator>
  <cp:lastModifiedBy>Milton, Bethan (DfES - FED)</cp:lastModifiedBy>
  <cp:revision>55</cp:revision>
  <dcterms:created xsi:type="dcterms:W3CDTF">2016-02-22T16:22:11Z</dcterms:created>
  <dcterms:modified xsi:type="dcterms:W3CDTF">2016-08-30T06:58:00Z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hecked by">
    <vt:lpwstr>32123</vt:lpwstr>
  </property>
  <property fmtid="{D5CDD505-2E9C-101B-9397-08002B2CF9AE}" pid="3" name="Objective-Id">
    <vt:lpwstr>A15098006</vt:lpwstr>
  </property>
  <property fmtid="{D5CDD505-2E9C-101B-9397-08002B2CF9AE}" pid="4" name="Objective-Title">
    <vt:lpwstr>SDF August 2016</vt:lpwstr>
  </property>
  <property fmtid="{D5CDD505-2E9C-101B-9397-08002B2CF9AE}" pid="5" name="Objective-Comment">
    <vt:lpwstr/>
  </property>
  <property fmtid="{D5CDD505-2E9C-101B-9397-08002B2CF9AE}" pid="6" name="Objective-CreationStamp">
    <vt:filetime>2016-08-18T10:53:32Z</vt:filetime>
  </property>
  <property fmtid="{D5CDD505-2E9C-101B-9397-08002B2CF9AE}" pid="7" name="Objective-IsApproved">
    <vt:bool>false</vt:bool>
  </property>
  <property fmtid="{D5CDD505-2E9C-101B-9397-08002B2CF9AE}" pid="8" name="Objective-IsPublished">
    <vt:bool>true</vt:bool>
  </property>
  <property fmtid="{D5CDD505-2E9C-101B-9397-08002B2CF9AE}" pid="9" name="Objective-DatePublished">
    <vt:filetime>2016-08-30T06:58:12Z</vt:filetime>
  </property>
  <property fmtid="{D5CDD505-2E9C-101B-9397-08002B2CF9AE}" pid="10" name="Objective-ModificationStamp">
    <vt:filetime>2016-08-30T06:58:14Z</vt:filetime>
  </property>
  <property fmtid="{D5CDD505-2E9C-101B-9397-08002B2CF9AE}" pid="11" name="Objective-Owner">
    <vt:lpwstr>Williams, Madog (EPS - SMED)</vt:lpwstr>
  </property>
  <property fmtid="{D5CDD505-2E9C-101B-9397-08002B2CF9AE}" pid="12" name="Objective-Path">
    <vt:lpwstr>Objective Global Folder:Corporate File Plan:WORKING WITH STAKEHOLDERS:Working with Stakeholders - Private Sector Organisations:Working with Stakeholders - Private Sector - Technology:Software Developers' Forum (SDF) - 2015-2016 - Agenda, Minutes &amp; papers:.SDF 24 August 2016:</vt:lpwstr>
  </property>
  <property fmtid="{D5CDD505-2E9C-101B-9397-08002B2CF9AE}" pid="13" name="Objective-Parent">
    <vt:lpwstr>.SDF 24 August 2016</vt:lpwstr>
  </property>
  <property fmtid="{D5CDD505-2E9C-101B-9397-08002B2CF9AE}" pid="14" name="Objective-State">
    <vt:lpwstr>Published</vt:lpwstr>
  </property>
  <property fmtid="{D5CDD505-2E9C-101B-9397-08002B2CF9AE}" pid="15" name="Objective-Version">
    <vt:lpwstr>9.0</vt:lpwstr>
  </property>
  <property fmtid="{D5CDD505-2E9C-101B-9397-08002B2CF9AE}" pid="16" name="Objective-VersionNumber">
    <vt:r8>10</vt:r8>
  </property>
  <property fmtid="{D5CDD505-2E9C-101B-9397-08002B2CF9AE}" pid="17" name="Objective-VersionComment">
    <vt:lpwstr/>
  </property>
  <property fmtid="{D5CDD505-2E9C-101B-9397-08002B2CF9AE}" pid="18" name="Objective-FileNumber">
    <vt:lpwstr/>
  </property>
  <property fmtid="{D5CDD505-2E9C-101B-9397-08002B2CF9AE}" pid="19" name="Objective-Classification">
    <vt:lpwstr>[Inherited - Official]</vt:lpwstr>
  </property>
  <property fmtid="{D5CDD505-2E9C-101B-9397-08002B2CF9AE}" pid="20" name="Objective-Caveats">
    <vt:lpwstr/>
  </property>
  <property fmtid="{D5CDD505-2E9C-101B-9397-08002B2CF9AE}" pid="21" name="Objective-Language [system]">
    <vt:lpwstr>English (eng)</vt:lpwstr>
  </property>
  <property fmtid="{D5CDD505-2E9C-101B-9397-08002B2CF9AE}" pid="22" name="Objective-Date Acquired [system]">
    <vt:lpwstr/>
  </property>
  <property fmtid="{D5CDD505-2E9C-101B-9397-08002B2CF9AE}" pid="23" name="Objective-What to Keep [system]">
    <vt:lpwstr>No</vt:lpwstr>
  </property>
  <property fmtid="{D5CDD505-2E9C-101B-9397-08002B2CF9AE}" pid="24" name="Objective-Official Translation [system]">
    <vt:lpwstr/>
  </property>
  <property fmtid="{D5CDD505-2E9C-101B-9397-08002B2CF9AE}" pid="25" name="Objective-Connect Creator [system]">
    <vt:lpwstr/>
  </property>
</Properties>
</file>