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398" r:id="rId2"/>
    <p:sldId id="438" r:id="rId3"/>
    <p:sldId id="431" r:id="rId4"/>
    <p:sldId id="391" r:id="rId5"/>
    <p:sldId id="421" r:id="rId6"/>
    <p:sldId id="425" r:id="rId7"/>
    <p:sldId id="439" r:id="rId8"/>
    <p:sldId id="436" r:id="rId9"/>
    <p:sldId id="402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660066"/>
    <a:srgbClr val="FF3300"/>
    <a:srgbClr val="5262A7"/>
    <a:srgbClr val="FF5050"/>
    <a:srgbClr val="17B2C7"/>
    <a:srgbClr val="48D7EA"/>
    <a:srgbClr val="9592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1130" autoAdjust="0"/>
  </p:normalViewPr>
  <p:slideViewPr>
    <p:cSldViewPr snapToGrid="0">
      <p:cViewPr>
        <p:scale>
          <a:sx n="80" d="100"/>
          <a:sy n="80" d="100"/>
        </p:scale>
        <p:origin x="-1098" y="-72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134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-52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dirty="0">
                <a:latin typeface="Arial" charset="-52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-52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3C4A3FBE-9ABD-434F-967F-CE8C7E9E66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7262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9ADC0E23-6C9B-4575-AB0A-28CEA55560A4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  <p:sp>
        <p:nvSpPr>
          <p:cNvPr id="3174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/>
            <a:fld id="{5AE82CF0-99FC-4563-A1BB-33E5CC85F42C}" type="slidenum">
              <a:rPr lang="en-US" altLang="en-US" sz="1200">
                <a:latin typeface="Times" pitchFamily="18" charset="0"/>
              </a:rPr>
              <a:pPr algn="r"/>
              <a:t>1</a:t>
            </a:fld>
            <a:endParaRPr lang="en-US" altLang="en-US" sz="1200">
              <a:latin typeface="Times" pitchFamily="18" charset="0"/>
            </a:endParaRPr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z="500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240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66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492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08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8909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76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047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84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926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8052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0107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200" y="0"/>
            <a:ext cx="20828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2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738188" y="1231900"/>
            <a:ext cx="812800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4400" dirty="0"/>
              <a:t>Welsh Government</a:t>
            </a:r>
            <a:endParaRPr lang="en-GB" altLang="en-US" sz="4400" dirty="0">
              <a:latin typeface="Times" pitchFamily="18" charset="0"/>
            </a:endParaRPr>
          </a:p>
          <a:p>
            <a:endParaRPr lang="en-US" altLang="en-US" sz="3200" dirty="0"/>
          </a:p>
          <a:p>
            <a:r>
              <a:rPr lang="en-US" altLang="en-US" sz="4400" b="1" dirty="0" smtClean="0"/>
              <a:t>Hwb </a:t>
            </a:r>
            <a:r>
              <a:rPr lang="en-US" altLang="en-US" sz="4400" b="1" dirty="0"/>
              <a:t>Update</a:t>
            </a:r>
          </a:p>
          <a:p>
            <a:endParaRPr lang="en-GB" altLang="en-US" sz="3200" b="1" dirty="0"/>
          </a:p>
          <a:p>
            <a:r>
              <a:rPr lang="en-US" altLang="en-US" sz="4400" dirty="0" smtClean="0"/>
              <a:t>19 </a:t>
            </a:r>
            <a:r>
              <a:rPr lang="en-US" altLang="en-US" sz="4400" dirty="0" smtClean="0"/>
              <a:t>September 2014</a:t>
            </a:r>
            <a:endParaRPr lang="en-US" altLang="en-US" sz="4400" dirty="0"/>
          </a:p>
        </p:txBody>
      </p:sp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542925" y="1993900"/>
            <a:ext cx="76739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GB" altLang="en-US" sz="3200">
              <a:latin typeface="Times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4" descr="transparent_bi_30m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00" y="304800"/>
            <a:ext cx="1431925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Box 15"/>
          <p:cNvSpPr txBox="1">
            <a:spLocks noChangeArrowheads="1"/>
          </p:cNvSpPr>
          <p:nvPr/>
        </p:nvSpPr>
        <p:spPr bwMode="auto">
          <a:xfrm>
            <a:off x="1362075" y="647700"/>
            <a:ext cx="7024688" cy="495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GB" altLang="en-US" sz="3600" b="1" dirty="0" smtClean="0">
                <a:solidFill>
                  <a:srgbClr val="000000"/>
                </a:solidFill>
                <a:cs typeface="Arial" charset="0"/>
              </a:rPr>
              <a:t>Hwb / Hwb</a:t>
            </a:r>
            <a:r>
              <a:rPr lang="en-GB" altLang="en-US" sz="3600" b="1" dirty="0">
                <a:solidFill>
                  <a:srgbClr val="000000"/>
                </a:solidFill>
                <a:cs typeface="Arial" charset="0"/>
              </a:rPr>
              <a:t>+ </a:t>
            </a:r>
            <a:r>
              <a:rPr lang="en-GB" altLang="en-US" sz="3600" b="1" dirty="0" smtClean="0">
                <a:solidFill>
                  <a:srgbClr val="000000"/>
                </a:solidFill>
                <a:cs typeface="Arial" charset="0"/>
              </a:rPr>
              <a:t>updates</a:t>
            </a:r>
            <a:endParaRPr lang="en-GB" altLang="en-US" sz="3600" b="1" dirty="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defRPr/>
            </a:pPr>
            <a:endParaRPr lang="en-GB" altLang="en-US" dirty="0">
              <a:solidFill>
                <a:srgbClr val="000000"/>
              </a:solidFill>
              <a:cs typeface="Arial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3200" dirty="0" smtClean="0">
                <a:solidFill>
                  <a:srgbClr val="000000"/>
                </a:solidFill>
                <a:cs typeface="Arial" charset="0"/>
              </a:rPr>
              <a:t>Hwb+ training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3200" dirty="0" smtClean="0">
                <a:solidFill>
                  <a:srgbClr val="000000"/>
                </a:solidFill>
                <a:cs typeface="Arial" charset="0"/>
              </a:rPr>
              <a:t>Hwb+ roll out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3200" dirty="0" smtClean="0">
                <a:solidFill>
                  <a:srgbClr val="000000"/>
                </a:solidFill>
                <a:cs typeface="Arial" charset="0"/>
              </a:rPr>
              <a:t>Microsoft Office365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3200" dirty="0" smtClean="0">
                <a:solidFill>
                  <a:srgbClr val="000000"/>
                </a:solidFill>
                <a:cs typeface="Arial" charset="0"/>
              </a:rPr>
              <a:t>Hwb+ key milestones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3200" dirty="0">
                <a:solidFill>
                  <a:srgbClr val="000000"/>
                </a:solidFill>
                <a:cs typeface="Arial" charset="0"/>
              </a:rPr>
              <a:t>National Digital Content Repository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3200" dirty="0" smtClean="0">
                <a:solidFill>
                  <a:srgbClr val="000000"/>
                </a:solidFill>
                <a:cs typeface="Arial" charset="0"/>
              </a:rPr>
              <a:t>HwbMeets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3200" dirty="0" smtClean="0">
                <a:solidFill>
                  <a:srgbClr val="000000"/>
                </a:solidFill>
                <a:cs typeface="Arial" charset="0"/>
              </a:rPr>
              <a:t>NDLE 2014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3200" dirty="0" smtClean="0">
                <a:solidFill>
                  <a:srgbClr val="000000"/>
                </a:solidFill>
                <a:cs typeface="Arial" charset="0"/>
              </a:rPr>
              <a:t>e-Safety</a:t>
            </a:r>
            <a:endParaRPr lang="en-GB" altLang="en-US" sz="32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3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4" descr="transparent_bi_30m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00" y="304800"/>
            <a:ext cx="1431925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Box 15"/>
          <p:cNvSpPr txBox="1">
            <a:spLocks noChangeArrowheads="1"/>
          </p:cNvSpPr>
          <p:nvPr/>
        </p:nvSpPr>
        <p:spPr bwMode="auto">
          <a:xfrm>
            <a:off x="617538" y="576263"/>
            <a:ext cx="7961312" cy="552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GB" sz="3600" b="1" dirty="0">
                <a:solidFill>
                  <a:srgbClr val="000000"/>
                </a:solidFill>
                <a:cs typeface="Arial" charset="0"/>
              </a:rPr>
              <a:t>Hwb+ </a:t>
            </a:r>
            <a:r>
              <a:rPr lang="en-GB" sz="3600" b="1" dirty="0" smtClean="0">
                <a:solidFill>
                  <a:srgbClr val="000000"/>
                </a:solidFill>
                <a:cs typeface="Arial" charset="0"/>
              </a:rPr>
              <a:t>rollout and training</a:t>
            </a:r>
            <a:endParaRPr lang="en-GB" sz="3600" b="1" dirty="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defRPr/>
            </a:pPr>
            <a:endParaRPr lang="en-GB" b="1" dirty="0" smtClean="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defRPr/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To date:</a:t>
            </a:r>
          </a:p>
          <a:p>
            <a:pPr marL="457200" lvl="1" indent="0">
              <a:spcBef>
                <a:spcPct val="20000"/>
              </a:spcBef>
              <a:defRPr/>
            </a:pPr>
            <a:r>
              <a:rPr lang="en-GB" dirty="0" smtClean="0">
                <a:solidFill>
                  <a:srgbClr val="000000"/>
                </a:solidFill>
                <a:latin typeface="+mn-lt"/>
                <a:ea typeface="+mn-ea"/>
              </a:rPr>
              <a:t>Schools </a:t>
            </a:r>
            <a:r>
              <a:rPr lang="en-GB" dirty="0" smtClean="0">
                <a:solidFill>
                  <a:srgbClr val="000000"/>
                </a:solidFill>
                <a:latin typeface="+mn-lt"/>
                <a:ea typeface="+mn-ea"/>
              </a:rPr>
              <a:t>provisioned (97% of schools in Wales)</a:t>
            </a:r>
            <a:endParaRPr lang="en-GB" dirty="0">
              <a:solidFill>
                <a:srgbClr val="000000"/>
              </a:solidFill>
              <a:latin typeface="+mn-lt"/>
              <a:ea typeface="+mn-ea"/>
            </a:endParaRP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rgbClr val="000000"/>
                </a:solidFill>
                <a:latin typeface="+mn-lt"/>
                <a:ea typeface="+mn-ea"/>
              </a:rPr>
              <a:t>1380 primary and special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rgbClr val="000000"/>
                </a:solidFill>
                <a:latin typeface="+mn-lt"/>
                <a:ea typeface="+mn-ea"/>
              </a:rPr>
              <a:t>198 secondary 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rgbClr val="000000"/>
                </a:solidFill>
                <a:latin typeface="+mn-lt"/>
                <a:ea typeface="+mn-ea"/>
              </a:rPr>
              <a:t>1578 (total) </a:t>
            </a:r>
          </a:p>
          <a:p>
            <a:pPr marL="457200" lvl="1" indent="0">
              <a:spcBef>
                <a:spcPct val="20000"/>
              </a:spcBef>
              <a:defRPr/>
            </a:pPr>
            <a:r>
              <a:rPr lang="en-GB" dirty="0" smtClean="0">
                <a:solidFill>
                  <a:srgbClr val="000000"/>
                </a:solidFill>
                <a:latin typeface="+mn-lt"/>
                <a:ea typeface="+mn-ea"/>
              </a:rPr>
              <a:t>Schools </a:t>
            </a:r>
            <a:r>
              <a:rPr lang="en-GB" dirty="0" smtClean="0">
                <a:solidFill>
                  <a:srgbClr val="000000"/>
                </a:solidFill>
                <a:latin typeface="+mn-lt"/>
                <a:ea typeface="+mn-ea"/>
              </a:rPr>
              <a:t>trained </a:t>
            </a:r>
            <a:r>
              <a:rPr lang="en-GB" dirty="0" smtClean="0">
                <a:solidFill>
                  <a:srgbClr val="000000"/>
                </a:solidFill>
              </a:rPr>
              <a:t>(80% </a:t>
            </a:r>
            <a:r>
              <a:rPr lang="en-GB" dirty="0">
                <a:solidFill>
                  <a:srgbClr val="000000"/>
                </a:solidFill>
              </a:rPr>
              <a:t>of schools in Wales)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dirty="0" smtClean="0">
                <a:solidFill>
                  <a:srgbClr val="000000"/>
                </a:solidFill>
                <a:latin typeface="+mn-lt"/>
                <a:ea typeface="+mn-ea"/>
              </a:rPr>
              <a:t>1170 </a:t>
            </a:r>
            <a:r>
              <a:rPr lang="en-GB" dirty="0">
                <a:solidFill>
                  <a:srgbClr val="000000"/>
                </a:solidFill>
                <a:latin typeface="+mn-lt"/>
                <a:ea typeface="+mn-ea"/>
              </a:rPr>
              <a:t>primary and special 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rgbClr val="000000"/>
                </a:solidFill>
                <a:latin typeface="+mn-lt"/>
                <a:ea typeface="+mn-ea"/>
              </a:rPr>
              <a:t>147 Secondary  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rgbClr val="000000"/>
                </a:solidFill>
                <a:latin typeface="+mn-lt"/>
                <a:ea typeface="+mn-ea"/>
              </a:rPr>
              <a:t>1317 (total)</a:t>
            </a:r>
          </a:p>
          <a:p>
            <a:pPr marL="457200" lvl="1" indent="0">
              <a:spcBef>
                <a:spcPct val="20000"/>
              </a:spcBef>
              <a:defRPr/>
            </a:pPr>
            <a:r>
              <a:rPr lang="en-GB" dirty="0">
                <a:solidFill>
                  <a:srgbClr val="000000"/>
                </a:solidFill>
                <a:latin typeface="+mn-lt"/>
                <a:ea typeface="+mn-ea"/>
              </a:rPr>
              <a:t>Office 365 rollout completed</a:t>
            </a:r>
            <a:endParaRPr lang="en-GB" dirty="0">
              <a:solidFill>
                <a:srgbClr val="000000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3688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660400" y="304800"/>
            <a:ext cx="8042275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GB" altLang="en-US" sz="3600" b="1" dirty="0" smtClean="0">
                <a:solidFill>
                  <a:schemeClr val="tx1"/>
                </a:solidFill>
                <a:cs typeface="Arial" charset="0"/>
              </a:rPr>
              <a:t>Hwb+ key </a:t>
            </a:r>
            <a:r>
              <a:rPr lang="en-GB" altLang="en-US" sz="3600" b="1" dirty="0" smtClean="0">
                <a:solidFill>
                  <a:schemeClr val="tx1"/>
                </a:solidFill>
                <a:cs typeface="Arial" charset="0"/>
              </a:rPr>
              <a:t>milestones</a:t>
            </a:r>
            <a:endParaRPr lang="en-GB" altLang="en-US" sz="3600" b="1" dirty="0" smtClean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 bwMode="auto">
          <a:xfrm>
            <a:off x="657225" y="1150938"/>
            <a:ext cx="8034338" cy="60388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buFont typeface="Arial" panose="020B0604020202020204" pitchFamily="34" charset="0"/>
              <a:buChar char="•"/>
              <a:defRPr/>
            </a:pPr>
            <a:endParaRPr lang="en-GB" altLang="en-US" sz="2400" dirty="0" smtClean="0">
              <a:solidFill>
                <a:srgbClr val="00000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rgbClr val="000000"/>
                </a:solidFill>
              </a:rPr>
              <a:t>October 2014 – decision expected regarding additional users groups such as parents / </a:t>
            </a:r>
            <a:r>
              <a:rPr lang="en-GB" altLang="en-US" sz="2400" dirty="0" smtClean="0">
                <a:solidFill>
                  <a:srgbClr val="000000"/>
                </a:solidFill>
              </a:rPr>
              <a:t>governors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GB" altLang="en-US" sz="2400" dirty="0">
              <a:solidFill>
                <a:srgbClr val="00000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>
                <a:solidFill>
                  <a:srgbClr val="000000"/>
                </a:solidFill>
              </a:rPr>
              <a:t>November </a:t>
            </a:r>
            <a:r>
              <a:rPr lang="en-GB" altLang="en-US" sz="2400" dirty="0">
                <a:solidFill>
                  <a:srgbClr val="000000"/>
                </a:solidFill>
              </a:rPr>
              <a:t>2014 – public school site roll out will be </a:t>
            </a:r>
            <a:r>
              <a:rPr lang="en-GB" altLang="en-US" sz="2400" dirty="0" smtClean="0">
                <a:solidFill>
                  <a:srgbClr val="000000"/>
                </a:solidFill>
              </a:rPr>
              <a:t>completed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GB" altLang="en-US" sz="2400" dirty="0">
              <a:solidFill>
                <a:srgbClr val="00000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>
                <a:solidFill>
                  <a:srgbClr val="000000"/>
                </a:solidFill>
              </a:rPr>
              <a:t>Further improvements will continue to be added to Hwb throughout the 2014/15 academic year</a:t>
            </a:r>
            <a:endParaRPr lang="en-GB" alt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en-GB" sz="3600" b="1" kern="1200" dirty="0" smtClean="0">
                <a:solidFill>
                  <a:schemeClr val="tx1"/>
                </a:solidFill>
                <a:cs typeface="Arial" charset="0"/>
              </a:rPr>
              <a:t>Hwb National Digital Content Repository update</a:t>
            </a:r>
            <a:br>
              <a:rPr lang="en-GB" sz="3600" b="1" kern="1200" dirty="0" smtClean="0">
                <a:solidFill>
                  <a:schemeClr val="tx1"/>
                </a:solidFill>
                <a:cs typeface="Arial" charset="0"/>
              </a:rPr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527175"/>
            <a:ext cx="8229600" cy="40433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000000"/>
                </a:solidFill>
              </a:rPr>
              <a:t>Released </a:t>
            </a:r>
            <a:r>
              <a:rPr lang="en-GB" sz="2400" dirty="0">
                <a:solidFill>
                  <a:srgbClr val="000000"/>
                </a:solidFill>
              </a:rPr>
              <a:t>refreshed Hwb </a:t>
            </a:r>
            <a:r>
              <a:rPr lang="en-GB" sz="2400" dirty="0" smtClean="0">
                <a:solidFill>
                  <a:srgbClr val="000000"/>
                </a:solidFill>
              </a:rPr>
              <a:t>site including </a:t>
            </a:r>
            <a:r>
              <a:rPr lang="en-GB" sz="2400" dirty="0">
                <a:solidFill>
                  <a:srgbClr val="000000"/>
                </a:solidFill>
              </a:rPr>
              <a:t>National Digital Content Repository </a:t>
            </a:r>
            <a:r>
              <a:rPr lang="en-GB" sz="2400" dirty="0">
                <a:solidFill>
                  <a:srgbClr val="000000"/>
                </a:solidFill>
              </a:rPr>
              <a:t>and </a:t>
            </a:r>
            <a:r>
              <a:rPr lang="en-GB" sz="2400" dirty="0">
                <a:solidFill>
                  <a:srgbClr val="000000"/>
                </a:solidFill>
              </a:rPr>
              <a:t>Single Sign </a:t>
            </a:r>
            <a:r>
              <a:rPr lang="en-GB" sz="2400" dirty="0" smtClean="0">
                <a:solidFill>
                  <a:srgbClr val="000000"/>
                </a:solidFill>
              </a:rPr>
              <a:t>On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GB" sz="2400" dirty="0" smtClean="0">
              <a:solidFill>
                <a:srgbClr val="00000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GB" sz="2400" dirty="0" smtClean="0">
                <a:solidFill>
                  <a:srgbClr val="000000"/>
                </a:solidFill>
              </a:rPr>
              <a:t>Refreshed Hwb site includes improved search and discoverability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GB" sz="2400" dirty="0">
              <a:solidFill>
                <a:srgbClr val="00000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GB" sz="2400" dirty="0" smtClean="0">
                <a:solidFill>
                  <a:srgbClr val="000000"/>
                </a:solidFill>
              </a:rPr>
              <a:t>Schools across Wales now have access to premium tools such as Encyclopaedia </a:t>
            </a:r>
            <a:r>
              <a:rPr lang="en-GB" sz="2400" dirty="0" err="1" smtClean="0">
                <a:solidFill>
                  <a:srgbClr val="000000"/>
                </a:solidFill>
              </a:rPr>
              <a:t>Brittanica</a:t>
            </a:r>
            <a:r>
              <a:rPr lang="en-GB" sz="2400" dirty="0" smtClean="0">
                <a:solidFill>
                  <a:srgbClr val="000000"/>
                </a:solidFill>
              </a:rPr>
              <a:t> 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GB" sz="2400" dirty="0">
              <a:solidFill>
                <a:srgbClr val="000000"/>
              </a:solidFill>
            </a:endParaRPr>
          </a:p>
          <a:p>
            <a:pPr marL="457200" lvl="1" indent="0">
              <a:buNone/>
              <a:defRPr/>
            </a:pPr>
            <a:endParaRPr lang="en-GB" sz="2400" dirty="0">
              <a:solidFill>
                <a:srgbClr val="000000"/>
              </a:solidFill>
            </a:endParaRPr>
          </a:p>
          <a:p>
            <a:pPr marL="0" indent="0">
              <a:buFontTx/>
              <a:buNone/>
              <a:defRPr/>
            </a:pPr>
            <a:endParaRPr lang="en-GB" sz="28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4" descr="transparent_bi_30m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00" y="304800"/>
            <a:ext cx="1431925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Box 15"/>
          <p:cNvSpPr txBox="1">
            <a:spLocks noChangeArrowheads="1"/>
          </p:cNvSpPr>
          <p:nvPr/>
        </p:nvSpPr>
        <p:spPr bwMode="auto">
          <a:xfrm>
            <a:off x="1154113" y="477838"/>
            <a:ext cx="7151687" cy="7171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GB" sz="3600" b="1" dirty="0" smtClean="0">
                <a:solidFill>
                  <a:srgbClr val="000000"/>
                </a:solidFill>
              </a:rPr>
              <a:t>HwbMeets</a:t>
            </a:r>
          </a:p>
          <a:p>
            <a:pPr>
              <a:defRPr/>
            </a:pPr>
            <a:endParaRPr lang="en-GB" sz="3200" b="1" dirty="0" smtClean="0">
              <a:solidFill>
                <a:srgbClr val="000000"/>
              </a:solidFill>
            </a:endParaRPr>
          </a:p>
          <a:p>
            <a:pPr lvl="0"/>
            <a:r>
              <a:rPr lang="en-GB" sz="2800" dirty="0" smtClean="0"/>
              <a:t>HwbMeets events are continuing to be well received and the latest planned dates are as follows: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21/10/2014 – Aberystwyth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18/11/2014 – Anglesey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22/01/2015 – Swansea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03/02/2015 – Newtown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10/03/2015 – </a:t>
            </a:r>
            <a:r>
              <a:rPr lang="en-GB" sz="2800" dirty="0" err="1"/>
              <a:t>Cowbridge</a:t>
            </a: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12/05/2015 – </a:t>
            </a:r>
            <a:r>
              <a:rPr lang="en-GB" sz="2800" dirty="0" err="1"/>
              <a:t>Mold</a:t>
            </a: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16/06/2015 – Pembrokeshire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07/07/2015 – </a:t>
            </a:r>
            <a:r>
              <a:rPr lang="en-GB" sz="2800" dirty="0" err="1"/>
              <a:t>Pwllheli</a:t>
            </a:r>
            <a:endParaRPr lang="en-GB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pPr eaLnBrk="1" hangingPunct="1">
              <a:defRPr/>
            </a:pPr>
            <a:endParaRPr lang="en-GB" sz="2800" dirty="0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75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4" descr="transparent_bi_30m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00" y="304800"/>
            <a:ext cx="1431925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Box 15"/>
          <p:cNvSpPr txBox="1">
            <a:spLocks noChangeArrowheads="1"/>
          </p:cNvSpPr>
          <p:nvPr/>
        </p:nvSpPr>
        <p:spPr bwMode="auto">
          <a:xfrm>
            <a:off x="878775" y="647700"/>
            <a:ext cx="7932776" cy="581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GB" altLang="en-US" sz="3600" b="1" dirty="0" smtClean="0">
                <a:solidFill>
                  <a:srgbClr val="000000"/>
                </a:solidFill>
                <a:cs typeface="Arial" charset="0"/>
              </a:rPr>
              <a:t>National Digital Learning Event</a:t>
            </a:r>
            <a:endParaRPr lang="en-GB" altLang="en-US" sz="3600" b="1" dirty="0">
              <a:solidFill>
                <a:srgbClr val="000000"/>
              </a:solidFill>
              <a:cs typeface="Arial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dirty="0" smtClean="0">
                <a:solidFill>
                  <a:srgbClr val="000000"/>
                </a:solidFill>
                <a:cs typeface="Arial" charset="0"/>
              </a:rPr>
              <a:t>National digital learning event and awards were </a:t>
            </a:r>
          </a:p>
          <a:p>
            <a:pPr lvl="1" eaLnBrk="1" hangingPunct="1">
              <a:defRPr/>
            </a:pPr>
            <a:r>
              <a:rPr lang="en-GB" altLang="en-US" dirty="0" smtClean="0">
                <a:solidFill>
                  <a:srgbClr val="000000"/>
                </a:solidFill>
                <a:cs typeface="Arial" charset="0"/>
              </a:rPr>
              <a:t>successfully held on 9 </a:t>
            </a:r>
            <a:r>
              <a:rPr lang="en-GB" altLang="en-US" dirty="0">
                <a:solidFill>
                  <a:srgbClr val="000000"/>
                </a:solidFill>
                <a:cs typeface="Arial" charset="0"/>
              </a:rPr>
              <a:t>J</a:t>
            </a:r>
            <a:r>
              <a:rPr lang="en-GB" altLang="en-US" dirty="0" smtClean="0">
                <a:solidFill>
                  <a:srgbClr val="000000"/>
                </a:solidFill>
                <a:cs typeface="Arial" charset="0"/>
              </a:rPr>
              <a:t>uly at millennium centre 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dirty="0" smtClean="0">
                <a:solidFill>
                  <a:srgbClr val="000000"/>
                </a:solidFill>
                <a:cs typeface="Arial" charset="0"/>
              </a:rPr>
              <a:t>In total 175 delegates attended 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dirty="0" smtClean="0">
                <a:solidFill>
                  <a:srgbClr val="000000"/>
                </a:solidFill>
                <a:cs typeface="Arial" charset="0"/>
              </a:rPr>
              <a:t>The event was streamed live and </a:t>
            </a:r>
            <a:r>
              <a:rPr lang="en-GB" altLang="en-US" dirty="0">
                <a:solidFill>
                  <a:srgbClr val="000000"/>
                </a:solidFill>
                <a:cs typeface="Arial" charset="0"/>
              </a:rPr>
              <a:t>v</a:t>
            </a:r>
            <a:r>
              <a:rPr lang="en-GB" altLang="en-US" dirty="0" smtClean="0">
                <a:solidFill>
                  <a:srgbClr val="000000"/>
                </a:solidFill>
                <a:cs typeface="Arial" charset="0"/>
              </a:rPr>
              <a:t>iewed by 57 </a:t>
            </a:r>
          </a:p>
          <a:p>
            <a:pPr lvl="1" eaLnBrk="1" hangingPunct="1">
              <a:defRPr/>
            </a:pPr>
            <a:r>
              <a:rPr lang="en-GB" altLang="en-US" dirty="0" smtClean="0">
                <a:solidFill>
                  <a:srgbClr val="000000"/>
                </a:solidFill>
                <a:cs typeface="Arial" charset="0"/>
              </a:rPr>
              <a:t>unique visitors 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dirty="0" smtClean="0">
                <a:solidFill>
                  <a:srgbClr val="000000"/>
                </a:solidFill>
                <a:cs typeface="Arial" charset="0"/>
              </a:rPr>
              <a:t>Five workshops were held: </a:t>
            </a:r>
          </a:p>
          <a:p>
            <a:pPr marL="1200150" lvl="1" indent="-457200" eaLnBrk="1" hangingPunct="1">
              <a:buFont typeface="+mj-lt"/>
              <a:buAutoNum type="arabicPeriod"/>
              <a:defRPr/>
            </a:pPr>
            <a:r>
              <a:rPr lang="en-GB" altLang="en-US" dirty="0" smtClean="0">
                <a:solidFill>
                  <a:srgbClr val="000000"/>
                </a:solidFill>
                <a:cs typeface="Arial" charset="0"/>
              </a:rPr>
              <a:t>integrating ICT and social media into the </a:t>
            </a:r>
          </a:p>
          <a:p>
            <a:pPr lvl="2" indent="0" eaLnBrk="1" hangingPunct="1">
              <a:defRPr/>
            </a:pPr>
            <a:r>
              <a:rPr lang="en-GB" altLang="en-US" dirty="0" smtClean="0">
                <a:solidFill>
                  <a:srgbClr val="000000"/>
                </a:solidFill>
                <a:cs typeface="Arial" charset="0"/>
              </a:rPr>
              <a:t>foundation phase </a:t>
            </a:r>
          </a:p>
          <a:p>
            <a:pPr marL="1200150" lvl="1" indent="-457200" eaLnBrk="1" hangingPunct="1">
              <a:buFont typeface="+mj-lt"/>
              <a:buAutoNum type="arabicPeriod"/>
              <a:defRPr/>
            </a:pPr>
            <a:r>
              <a:rPr lang="en-GB" altLang="en-US" dirty="0" smtClean="0">
                <a:solidFill>
                  <a:srgbClr val="000000"/>
                </a:solidFill>
                <a:cs typeface="Arial" charset="0"/>
              </a:rPr>
              <a:t>our </a:t>
            </a:r>
            <a:r>
              <a:rPr lang="en-GB" altLang="en-US" dirty="0" err="1" smtClean="0">
                <a:solidFill>
                  <a:srgbClr val="000000"/>
                </a:solidFill>
                <a:cs typeface="Arial" charset="0"/>
              </a:rPr>
              <a:t>hwb</a:t>
            </a:r>
            <a:r>
              <a:rPr lang="en-GB" altLang="en-US" dirty="0" smtClean="0">
                <a:solidFill>
                  <a:srgbClr val="000000"/>
                </a:solidFill>
                <a:cs typeface="Arial" charset="0"/>
              </a:rPr>
              <a:t>+ journey (primary) (welsh-medium) </a:t>
            </a:r>
          </a:p>
          <a:p>
            <a:pPr marL="1200150" lvl="1" indent="-457200" eaLnBrk="1" hangingPunct="1">
              <a:buFont typeface="+mj-lt"/>
              <a:buAutoNum type="arabicPeriod"/>
              <a:defRPr/>
            </a:pPr>
            <a:r>
              <a:rPr lang="en-GB" altLang="en-US" dirty="0" err="1" smtClean="0">
                <a:solidFill>
                  <a:srgbClr val="000000"/>
                </a:solidFill>
                <a:cs typeface="Arial" charset="0"/>
              </a:rPr>
              <a:t>ein</a:t>
            </a:r>
            <a:r>
              <a:rPr lang="en-GB" altLang="en-US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GB" altLang="en-US" dirty="0" err="1" smtClean="0">
                <a:solidFill>
                  <a:srgbClr val="000000"/>
                </a:solidFill>
                <a:cs typeface="Arial" charset="0"/>
              </a:rPr>
              <a:t>siwrne</a:t>
            </a:r>
            <a:r>
              <a:rPr lang="en-GB" altLang="en-US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GB" altLang="en-US" dirty="0" err="1" smtClean="0">
                <a:solidFill>
                  <a:srgbClr val="000000"/>
                </a:solidFill>
                <a:cs typeface="Arial" charset="0"/>
              </a:rPr>
              <a:t>hwb</a:t>
            </a:r>
            <a:r>
              <a:rPr lang="en-GB" altLang="en-US" dirty="0" smtClean="0">
                <a:solidFill>
                  <a:srgbClr val="000000"/>
                </a:solidFill>
                <a:cs typeface="Arial" charset="0"/>
              </a:rPr>
              <a:t>+ (</a:t>
            </a:r>
            <a:r>
              <a:rPr lang="en-GB" altLang="en-US" dirty="0" err="1" smtClean="0">
                <a:solidFill>
                  <a:srgbClr val="000000"/>
                </a:solidFill>
                <a:cs typeface="Arial" charset="0"/>
              </a:rPr>
              <a:t>uwchradd</a:t>
            </a:r>
            <a:r>
              <a:rPr lang="en-GB" altLang="en-US" dirty="0" smtClean="0">
                <a:solidFill>
                  <a:srgbClr val="000000"/>
                </a:solidFill>
                <a:cs typeface="Arial" charset="0"/>
              </a:rPr>
              <a:t>) / our </a:t>
            </a:r>
          </a:p>
          <a:p>
            <a:pPr lvl="2" indent="0" eaLnBrk="1" hangingPunct="1">
              <a:defRPr/>
            </a:pPr>
            <a:r>
              <a:rPr lang="en-GB" altLang="en-US" dirty="0" err="1" smtClean="0">
                <a:solidFill>
                  <a:srgbClr val="000000"/>
                </a:solidFill>
                <a:cs typeface="Arial" charset="0"/>
              </a:rPr>
              <a:t>hwb</a:t>
            </a:r>
            <a:r>
              <a:rPr lang="en-GB" altLang="en-US" dirty="0" smtClean="0">
                <a:solidFill>
                  <a:srgbClr val="000000"/>
                </a:solidFill>
                <a:cs typeface="Arial" charset="0"/>
              </a:rPr>
              <a:t>+ journey (secondary)   </a:t>
            </a:r>
          </a:p>
          <a:p>
            <a:pPr marL="1200150" lvl="1" indent="-457200" eaLnBrk="1" hangingPunct="1">
              <a:buFont typeface="+mj-lt"/>
              <a:buAutoNum type="arabicPeriod"/>
              <a:defRPr/>
            </a:pPr>
            <a:r>
              <a:rPr lang="en-GB" altLang="en-US" dirty="0" smtClean="0">
                <a:solidFill>
                  <a:srgbClr val="000000"/>
                </a:solidFill>
                <a:cs typeface="Arial" charset="0"/>
              </a:rPr>
              <a:t>digital technology to support learners with </a:t>
            </a:r>
          </a:p>
          <a:p>
            <a:pPr lvl="2" indent="0" eaLnBrk="1" hangingPunct="1">
              <a:defRPr/>
            </a:pPr>
            <a:r>
              <a:rPr lang="en-GB" altLang="en-US" dirty="0" smtClean="0">
                <a:solidFill>
                  <a:srgbClr val="000000"/>
                </a:solidFill>
                <a:cs typeface="Arial" charset="0"/>
              </a:rPr>
              <a:t>additional learning needs</a:t>
            </a:r>
          </a:p>
          <a:p>
            <a:pPr marL="1200150" lvl="1" indent="-457200" eaLnBrk="1" hangingPunct="1">
              <a:buFont typeface="+mj-lt"/>
              <a:buAutoNum type="arabicPeriod"/>
              <a:defRPr/>
            </a:pPr>
            <a:r>
              <a:rPr lang="en-GB" altLang="en-US" dirty="0" smtClean="0">
                <a:solidFill>
                  <a:srgbClr val="000000"/>
                </a:solidFill>
                <a:cs typeface="Arial" charset="0"/>
              </a:rPr>
              <a:t>digital technology in post-16 learning</a:t>
            </a:r>
            <a:endParaRPr lang="en-GB" altLang="en-US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23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4" descr="transparent_bi_30m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00" y="304800"/>
            <a:ext cx="1431925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15"/>
          <p:cNvSpPr txBox="1">
            <a:spLocks noChangeArrowheads="1"/>
          </p:cNvSpPr>
          <p:nvPr/>
        </p:nvSpPr>
        <p:spPr bwMode="auto">
          <a:xfrm>
            <a:off x="838200" y="309563"/>
            <a:ext cx="795972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3600" b="1" dirty="0" smtClean="0">
                <a:solidFill>
                  <a:srgbClr val="000000"/>
                </a:solidFill>
                <a:cs typeface="Arial" charset="0"/>
              </a:rPr>
              <a:t>e-Safety update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800" dirty="0" smtClean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56904" y="1111057"/>
            <a:ext cx="748145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>
                <a:solidFill>
                  <a:srgbClr val="000000"/>
                </a:solidFill>
                <a:cs typeface="Arial" charset="0"/>
              </a:rPr>
              <a:t>Welsh Government continues to work closely with South West Grid for Learning regarding e-Safety </a:t>
            </a:r>
          </a:p>
          <a:p>
            <a:pPr marL="457200" lvl="0" indent="-457200" eaLnBrk="1" hangingPunct="1">
              <a:buFont typeface="Arial" panose="020B0604020202020204" pitchFamily="34" charset="0"/>
              <a:buChar char="•"/>
              <a:defRPr/>
            </a:pPr>
            <a:endParaRPr lang="en-GB" dirty="0">
              <a:solidFill>
                <a:srgbClr val="000000"/>
              </a:solidFill>
              <a:cs typeface="Arial" charset="0"/>
            </a:endParaRPr>
          </a:p>
          <a:p>
            <a:pPr marL="457200" lvl="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>
                <a:solidFill>
                  <a:srgbClr val="000000"/>
                </a:solidFill>
                <a:cs typeface="Arial" charset="0"/>
              </a:rPr>
              <a:t>e-Safety </a:t>
            </a:r>
            <a:r>
              <a:rPr lang="en-GB" dirty="0">
                <a:solidFill>
                  <a:srgbClr val="000000"/>
                </a:solidFill>
                <a:cs typeface="Arial" charset="0"/>
              </a:rPr>
              <a:t>briefing via webinars has taken place in English and Welsh with positive feedback </a:t>
            </a:r>
            <a:r>
              <a:rPr lang="en-GB" dirty="0" smtClean="0">
                <a:solidFill>
                  <a:srgbClr val="000000"/>
                </a:solidFill>
                <a:cs typeface="Arial" charset="0"/>
              </a:rPr>
              <a:t>received</a:t>
            </a:r>
          </a:p>
          <a:p>
            <a:pPr marL="457200" lvl="0" indent="-457200" eaLnBrk="1" hangingPunct="1"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457200" lvl="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Pilot schools </a:t>
            </a:r>
            <a:r>
              <a:rPr lang="en-GB" dirty="0"/>
              <a:t>for 360 degree safe </a:t>
            </a:r>
            <a:r>
              <a:rPr lang="en-GB" dirty="0" err="1"/>
              <a:t>Cymru</a:t>
            </a:r>
            <a:r>
              <a:rPr lang="en-GB" dirty="0"/>
              <a:t> identified </a:t>
            </a:r>
            <a:r>
              <a:rPr lang="en-GB" dirty="0" smtClean="0"/>
              <a:t>and will be running during September and October</a:t>
            </a:r>
          </a:p>
          <a:p>
            <a:pPr marL="457200" lvl="0" indent="-457200" eaLnBrk="1" hangingPunct="1"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457200" lvl="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Single Sign On will also be implemented </a:t>
            </a:r>
          </a:p>
          <a:p>
            <a:pPr marL="457200" lvl="0" indent="-457200" eaLnBrk="1" hangingPunct="1"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457200" lvl="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Various other activities planned, with details to be communicated</a:t>
            </a:r>
            <a:endParaRPr lang="en-GB" dirty="0"/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endParaRPr lang="en-GB" altLang="en-US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48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14" descr="transparent_bi_30m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00" y="304800"/>
            <a:ext cx="1431925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Box 13"/>
          <p:cNvSpPr txBox="1">
            <a:spLocks noChangeArrowheads="1"/>
          </p:cNvSpPr>
          <p:nvPr/>
        </p:nvSpPr>
        <p:spPr bwMode="auto">
          <a:xfrm>
            <a:off x="7164388" y="2492375"/>
            <a:ext cx="1979612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altLang="en-US" sz="1300">
                <a:solidFill>
                  <a:schemeClr val="bg1"/>
                </a:solidFill>
                <a:cs typeface="Arial" charset="0"/>
              </a:rPr>
              <a:t>www.cymru.gov.uk</a:t>
            </a:r>
          </a:p>
        </p:txBody>
      </p:sp>
      <p:sp>
        <p:nvSpPr>
          <p:cNvPr id="29700" name="TextBox 15"/>
          <p:cNvSpPr txBox="1">
            <a:spLocks noChangeArrowheads="1"/>
          </p:cNvSpPr>
          <p:nvPr/>
        </p:nvSpPr>
        <p:spPr bwMode="auto">
          <a:xfrm>
            <a:off x="744538" y="212725"/>
            <a:ext cx="6082114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GB" altLang="en-US" sz="2800" dirty="0">
              <a:solidFill>
                <a:srgbClr val="C00000"/>
              </a:solidFill>
              <a:cs typeface="Arial" charset="0"/>
            </a:endParaRPr>
          </a:p>
          <a:p>
            <a:pPr eaLnBrk="1" hangingPunct="1"/>
            <a:r>
              <a:rPr lang="en-GB" altLang="en-US" sz="2800" b="1" dirty="0">
                <a:cs typeface="Arial" charset="0"/>
              </a:rPr>
              <a:t>Chris Owen</a:t>
            </a:r>
          </a:p>
          <a:p>
            <a:pPr eaLnBrk="1" hangingPunct="1"/>
            <a:r>
              <a:rPr lang="en-GB" altLang="en-US" sz="2800" b="1" dirty="0">
                <a:solidFill>
                  <a:srgbClr val="C00000"/>
                </a:solidFill>
                <a:cs typeface="Arial" charset="0"/>
              </a:rPr>
              <a:t>Digital Learning Division</a:t>
            </a:r>
          </a:p>
          <a:p>
            <a:pPr eaLnBrk="1" hangingPunct="1"/>
            <a:endParaRPr lang="en-GB" altLang="en-US" sz="2800" dirty="0">
              <a:cs typeface="Arial" charset="0"/>
            </a:endParaRPr>
          </a:p>
          <a:p>
            <a:pPr eaLnBrk="1" hangingPunct="1"/>
            <a:r>
              <a:rPr lang="en-GB" altLang="en-US" sz="2800" dirty="0">
                <a:cs typeface="Arial" charset="0"/>
              </a:rPr>
              <a:t>christopher.owen2@wales.gsi.gov.uk</a:t>
            </a:r>
          </a:p>
          <a:p>
            <a:pPr eaLnBrk="1" hangingPunct="1"/>
            <a:r>
              <a:rPr lang="en-GB" altLang="en-US" sz="2800" dirty="0">
                <a:solidFill>
                  <a:srgbClr val="C00000"/>
                </a:solidFill>
                <a:cs typeface="Arial" charset="0"/>
              </a:rPr>
              <a:t>0300 7904574</a:t>
            </a:r>
          </a:p>
          <a:p>
            <a:pPr eaLnBrk="1" hangingPunct="1"/>
            <a:endParaRPr lang="en-GB" altLang="en-US" sz="2800" dirty="0">
              <a:solidFill>
                <a:srgbClr val="C00000"/>
              </a:solidFill>
              <a:cs typeface="Arial" charset="0"/>
            </a:endParaRPr>
          </a:p>
          <a:p>
            <a:pPr eaLnBrk="1" hangingPunct="1"/>
            <a:r>
              <a:rPr lang="en-GB" altLang="en-US" sz="2800" dirty="0">
                <a:cs typeface="Arial" charset="0"/>
              </a:rPr>
              <a:t>hwb@wales.gsi.gov.uk</a:t>
            </a:r>
          </a:p>
          <a:p>
            <a:pPr eaLnBrk="1" hangingPunct="1"/>
            <a:r>
              <a:rPr lang="en-GB" altLang="en-US" sz="2800" dirty="0">
                <a:cs typeface="Arial" charset="0"/>
              </a:rPr>
              <a:t>#</a:t>
            </a:r>
            <a:r>
              <a:rPr lang="en-GB" altLang="en-US" sz="2800" dirty="0" err="1">
                <a:cs typeface="Arial" charset="0"/>
              </a:rPr>
              <a:t>hwbdysgu</a:t>
            </a:r>
            <a:endParaRPr lang="en-GB" altLang="en-US" sz="2800" dirty="0">
              <a:cs typeface="Arial" charset="0"/>
            </a:endParaRPr>
          </a:p>
          <a:p>
            <a:pPr eaLnBrk="1" hangingPunct="1"/>
            <a:endParaRPr lang="en-GB" altLang="en-US" sz="2800" dirty="0">
              <a:cs typeface="Arial" charset="0"/>
            </a:endParaRPr>
          </a:p>
        </p:txBody>
      </p:sp>
      <p:pic>
        <p:nvPicPr>
          <p:cNvPr id="29701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200" y="0"/>
            <a:ext cx="20828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-52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-52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3604</TotalTime>
  <Words>376</Words>
  <Application>Microsoft Office PowerPoint</Application>
  <PresentationFormat>On-screen Show (4:3)</PresentationFormat>
  <Paragraphs>90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 Presentation</vt:lpstr>
      <vt:lpstr>PowerPoint Presentation</vt:lpstr>
      <vt:lpstr>PowerPoint Presentation</vt:lpstr>
      <vt:lpstr>PowerPoint Presentation</vt:lpstr>
      <vt:lpstr>Hwb+ key milestones</vt:lpstr>
      <vt:lpstr>Hwb National Digital Content Repository update  </vt:lpstr>
      <vt:lpstr>PowerPoint Presentation</vt:lpstr>
      <vt:lpstr>PowerPoint Presentation</vt:lpstr>
      <vt:lpstr>PowerPoint Presentation</vt:lpstr>
      <vt:lpstr>PowerPoint Presentation</vt:lpstr>
    </vt:vector>
  </TitlesOfParts>
  <Company>Linda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</dc:creator>
  <cp:lastModifiedBy>Spiers, Tim (DfES - ICT Unit)</cp:lastModifiedBy>
  <cp:revision>354</cp:revision>
  <dcterms:created xsi:type="dcterms:W3CDTF">2009-12-08T22:02:38Z</dcterms:created>
  <dcterms:modified xsi:type="dcterms:W3CDTF">2014-09-19T15:43:29Z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bjective-Id">
    <vt:lpwstr>A8189728</vt:lpwstr>
  </property>
  <property fmtid="{D5CDD505-2E9C-101B-9397-08002B2CF9AE}" pid="3" name="Objective-Title">
    <vt:lpwstr>2014_09_24 Hwb update for SDF</vt:lpwstr>
  </property>
  <property fmtid="{D5CDD505-2E9C-101B-9397-08002B2CF9AE}" pid="4" name="Objective-Comment">
    <vt:lpwstr/>
  </property>
  <property fmtid="{D5CDD505-2E9C-101B-9397-08002B2CF9AE}" pid="5" name="Objective-CreationStamp">
    <vt:filetime>2014-09-24T08:23:32Z</vt:filetime>
  </property>
  <property fmtid="{D5CDD505-2E9C-101B-9397-08002B2CF9AE}" pid="6" name="Objective-IsApproved">
    <vt:bool>false</vt:bool>
  </property>
  <property fmtid="{D5CDD505-2E9C-101B-9397-08002B2CF9AE}" pid="7" name="Objective-IsPublished">
    <vt:bool>false</vt:bool>
  </property>
  <property fmtid="{D5CDD505-2E9C-101B-9397-08002B2CF9AE}" pid="8" name="Objective-DatePublished">
    <vt:lpwstr/>
  </property>
  <property fmtid="{D5CDD505-2E9C-101B-9397-08002B2CF9AE}" pid="9" name="Objective-ModificationStamp">
    <vt:filetime>2014-11-05T11:24:25Z</vt:filetime>
  </property>
  <property fmtid="{D5CDD505-2E9C-101B-9397-08002B2CF9AE}" pid="10" name="Objective-Owner">
    <vt:lpwstr>Horton, Claire (DfES - SMED)</vt:lpwstr>
  </property>
  <property fmtid="{D5CDD505-2E9C-101B-9397-08002B2CF9AE}" pid="11" name="Objective-Path">
    <vt:lpwstr>Objective Global Folder:Corporate File Plan:WORKING WITH STAKEHOLDERS:Working with Stakeholders - Private Sector Organisations:Working with Stakeholders - Private Sector - Technology:Software Developers' Forum (SDF) - 2014-2015 - Agenda, Minutes &amp; Papers:.SDF October 2014 Update:</vt:lpwstr>
  </property>
  <property fmtid="{D5CDD505-2E9C-101B-9397-08002B2CF9AE}" pid="12" name="Objective-Parent">
    <vt:lpwstr>.SDF October 2014 Update</vt:lpwstr>
  </property>
  <property fmtid="{D5CDD505-2E9C-101B-9397-08002B2CF9AE}" pid="13" name="Objective-State">
    <vt:lpwstr>Being Drafted</vt:lpwstr>
  </property>
  <property fmtid="{D5CDD505-2E9C-101B-9397-08002B2CF9AE}" pid="14" name="Objective-Version">
    <vt:lpwstr>0.1</vt:lpwstr>
  </property>
  <property fmtid="{D5CDD505-2E9C-101B-9397-08002B2CF9AE}" pid="15" name="Objective-VersionNumber">
    <vt:r8>1</vt:r8>
  </property>
  <property fmtid="{D5CDD505-2E9C-101B-9397-08002B2CF9AE}" pid="16" name="Objective-VersionComment">
    <vt:lpwstr>First version</vt:lpwstr>
  </property>
  <property fmtid="{D5CDD505-2E9C-101B-9397-08002B2CF9AE}" pid="17" name="Objective-FileNumber">
    <vt:lpwstr/>
  </property>
  <property fmtid="{D5CDD505-2E9C-101B-9397-08002B2CF9AE}" pid="18" name="Objective-Classification">
    <vt:lpwstr>[Inherited - Official]</vt:lpwstr>
  </property>
  <property fmtid="{D5CDD505-2E9C-101B-9397-08002B2CF9AE}" pid="19" name="Objective-Caveats">
    <vt:lpwstr/>
  </property>
  <property fmtid="{D5CDD505-2E9C-101B-9397-08002B2CF9AE}" pid="20" name="Objective-Language [system]">
    <vt:lpwstr>English (eng)</vt:lpwstr>
  </property>
  <property fmtid="{D5CDD505-2E9C-101B-9397-08002B2CF9AE}" pid="21" name="Objective-Date Acquired [system]">
    <vt:filetime>2014-09-23T23:00:00Z</vt:filetime>
  </property>
  <property fmtid="{D5CDD505-2E9C-101B-9397-08002B2CF9AE}" pid="22" name="Objective-What to Keep [system]">
    <vt:lpwstr>No</vt:lpwstr>
  </property>
  <property fmtid="{D5CDD505-2E9C-101B-9397-08002B2CF9AE}" pid="23" name="Objective-Official Translation [system]">
    <vt:lpwstr/>
  </property>
</Properties>
</file>